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193.png" ContentType="image/png"/>
  <Override PartName="/ppt/media/image192.png" ContentType="image/png"/>
  <Override PartName="/ppt/media/image191.png" ContentType="image/png"/>
  <Override PartName="/ppt/media/image190.png" ContentType="image/png"/>
  <Override PartName="/ppt/media/image187.png" ContentType="image/png"/>
  <Override PartName="/ppt/media/image186.png" ContentType="image/png"/>
  <Override PartName="/ppt/media/image185.png" ContentType="image/png"/>
  <Override PartName="/ppt/media/image184.png" ContentType="image/png"/>
  <Override PartName="/ppt/media/image183.png" ContentType="image/png"/>
  <Override PartName="/ppt/media/image182.png" ContentType="image/png"/>
  <Override PartName="/ppt/media/image181.png" ContentType="image/png"/>
  <Override PartName="/ppt/media/image180.png" ContentType="image/png"/>
  <Override PartName="/ppt/media/image177.png" ContentType="image/png"/>
  <Override PartName="/ppt/media/image176.png" ContentType="image/png"/>
  <Override PartName="/ppt/media/image175.png" ContentType="image/png"/>
  <Override PartName="/ppt/media/image174.png" ContentType="image/png"/>
  <Override PartName="/ppt/media/image173.png" ContentType="image/png"/>
  <Override PartName="/ppt/media/image172.png" ContentType="image/png"/>
  <Override PartName="/ppt/media/image171.png" ContentType="image/png"/>
  <Override PartName="/ppt/media/image170.png" ContentType="image/png"/>
  <Override PartName="/ppt/media/image167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169.png" ContentType="image/png"/>
  <Override PartName="/ppt/media/image71.png" ContentType="image/png"/>
  <Override PartName="/ppt/media/image168.png" ContentType="image/png"/>
  <Override PartName="/ppt/media/image70.png" ContentType="image/png"/>
  <Override PartName="/ppt/media/image54.png" ContentType="image/png"/>
  <Override PartName="/ppt/media/image163.png" ContentType="image/png"/>
  <Override PartName="/ppt/media/image78.png" ContentType="image/png"/>
  <Override PartName="/ppt/media/image53.png" ContentType="image/png"/>
  <Override PartName="/ppt/media/image162.png" ContentType="image/png"/>
  <Override PartName="/ppt/media/image77.png" ContentType="image/png"/>
  <Override PartName="/ppt/media/image52.png" ContentType="image/png"/>
  <Override PartName="/ppt/media/image161.png" ContentType="image/png"/>
  <Override PartName="/ppt/media/image76.png" ContentType="image/png"/>
  <Override PartName="/ppt/media/image160.png" ContentType="image/png"/>
  <Override PartName="/ppt/media/image75.png" ContentType="image/png"/>
  <Override PartName="/ppt/media/image44.png" ContentType="image/png"/>
  <Override PartName="/ppt/media/image153.png" ContentType="image/png"/>
  <Override PartName="/ppt/media/image43.png" ContentType="image/png"/>
  <Override PartName="/ppt/media/image152.png" ContentType="image/png"/>
  <Override PartName="/ppt/media/image42.png" ContentType="image/png"/>
  <Override PartName="/ppt/media/image151.png" ContentType="image/png"/>
  <Override PartName="/ppt/media/image150.png" ContentType="image/png"/>
  <Override PartName="/ppt/media/image15.png" ContentType="image/png"/>
  <Override PartName="/ppt/media/image124.png" ContentType="image/png"/>
  <Override PartName="/ppt/media/image39.png" ContentType="image/png"/>
  <Override PartName="/ppt/media/image50.png" ContentType="image/png"/>
  <Override PartName="/ppt/media/image148.png" ContentType="image/png"/>
  <Override PartName="/ppt/media/image14.png" ContentType="image/png"/>
  <Override PartName="/ppt/media/image123.png" ContentType="image/png"/>
  <Override PartName="/ppt/media/image38.png" ContentType="image/png"/>
  <Override PartName="/ppt/media/image147.png" ContentType="image/png"/>
  <Override PartName="/ppt/media/image13.png" ContentType="image/png"/>
  <Override PartName="/ppt/media/image122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6.png" ContentType="image/png"/>
  <Override PartName="/ppt/media/image125.png" ContentType="image/png"/>
  <Override PartName="/ppt/media/image1.jpeg" ContentType="image/jpeg"/>
  <Override PartName="/ppt/media/image17.png" ContentType="image/png"/>
  <Override PartName="/ppt/media/image126.png" ContentType="image/png"/>
  <Override PartName="/ppt/media/image18.png" ContentType="image/png"/>
  <Override PartName="/ppt/media/image127.png" ContentType="image/png"/>
  <Override PartName="/ppt/media/image19.png" ContentType="image/png"/>
  <Override PartName="/ppt/media/image45.png" ContentType="image/png"/>
  <Override PartName="/ppt/media/image154.png" ContentType="image/png"/>
  <Override PartName="/ppt/media/image46.png" ContentType="image/png"/>
  <Override PartName="/ppt/media/image155.png" ContentType="image/png"/>
  <Override PartName="/ppt/media/image130.png" ContentType="image/png"/>
  <Override PartName="/ppt/media/image47.png" ContentType="image/png"/>
  <Override PartName="/ppt/media/image156.png" ContentType="image/png"/>
  <Override PartName="/ppt/media/image22.png" ContentType="image/png"/>
  <Override PartName="/ppt/media/image131.png" ContentType="image/png"/>
  <Override PartName="/ppt/media/image48.png" ContentType="image/png"/>
  <Override PartName="/ppt/media/image157.png" ContentType="image/png"/>
  <Override PartName="/ppt/media/image23.png" ContentType="image/png"/>
  <Override PartName="/ppt/media/image132.png" ContentType="image/png"/>
  <Override PartName="/ppt/media/image49.png" ContentType="image/png"/>
  <Override PartName="/ppt/media/image24.png" ContentType="image/png"/>
  <Override PartName="/ppt/media/image133.png" ContentType="image/png"/>
  <Override PartName="/ppt/media/image25.png" ContentType="image/png"/>
  <Override PartName="/ppt/media/image134.png" ContentType="image/png"/>
  <Override PartName="/ppt/media/image26.png" ContentType="image/png"/>
  <Override PartName="/ppt/media/image135.png" ContentType="image/png"/>
  <Override PartName="/ppt/media/image27.png" ContentType="image/png"/>
  <Override PartName="/ppt/media/image136.png" ContentType="image/png"/>
  <Override PartName="/ppt/media/image28.png" ContentType="image/png"/>
  <Override PartName="/ppt/media/image137.png" ContentType="image/png"/>
  <Override PartName="/ppt/media/image29.png" ContentType="image/png"/>
  <Override PartName="/ppt/media/image40.png" ContentType="image/png"/>
  <Override PartName="/ppt/media/image138.png" ContentType="image/png"/>
  <Override PartName="/ppt/media/image55.png" ContentType="image/png"/>
  <Override PartName="/ppt/media/image164.png" ContentType="image/png"/>
  <Override PartName="/ppt/media/image128.png" ContentType="image/png"/>
  <Override PartName="/ppt/media/image30.png" ContentType="image/png"/>
  <Override PartName="/ppt/media/image56.png" ContentType="image/png"/>
  <Override PartName="/ppt/media/image165.png" ContentType="image/png"/>
  <Override PartName="/ppt/media/image140.png" ContentType="image/png"/>
  <Override PartName="/ppt/media/image57.png" ContentType="image/png"/>
  <Override PartName="/ppt/media/image166.png" ContentType="image/png"/>
  <Override PartName="/ppt/media/image32.png" ContentType="image/png"/>
  <Override PartName="/ppt/media/image141.png" ContentType="image/png"/>
  <Override PartName="/ppt/media/image58.png" ContentType="image/png"/>
  <Override PartName="/ppt/media/image33.png" ContentType="image/png"/>
  <Override PartName="/ppt/media/image142.png" ContentType="image/png"/>
  <Override PartName="/ppt/media/image59.png" ContentType="image/png"/>
  <Override PartName="/ppt/media/image34.png" ContentType="image/png"/>
  <Override PartName="/ppt/media/image143.png" ContentType="image/png"/>
  <Override PartName="/ppt/media/image35.png" ContentType="image/png"/>
  <Override PartName="/ppt/media/image144.png" ContentType="image/png"/>
  <Override PartName="/ppt/media/image120.png" ContentType="image/png"/>
  <Override PartName="/ppt/media/image36.png" ContentType="image/png"/>
  <Override PartName="/ppt/media/image145.png" ContentType="image/png"/>
  <Override PartName="/ppt/media/image9.png" ContentType="image/png"/>
  <Override PartName="/ppt/media/image10.png" ContentType="image/png"/>
  <Override PartName="/ppt/media/image108.png" ContentType="image/png"/>
  <Override PartName="/ppt/media/image62.png" ContentType="image/png"/>
  <Override PartName="/ppt/media/image69.png" ContentType="image/png"/>
  <Override PartName="/ppt/media/image7.png" ContentType="image/png"/>
  <Override PartName="/ppt/media/image88.png" ContentType="image/png"/>
  <Override PartName="/ppt/media/image106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101.png" ContentType="image/png"/>
  <Override PartName="/ppt/media/image63.png" ContentType="image/png"/>
  <Override PartName="/ppt/media/image8.png" ContentType="image/png"/>
  <Override PartName="/ppt/media/image89.png" ContentType="image/png"/>
  <Override PartName="/ppt/media/image107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05.png" ContentType="image/png"/>
  <Override PartName="/ppt/media/image65.png" ContentType="image/png"/>
  <Override PartName="/ppt/media/image3.png" ContentType="image/png"/>
  <Override PartName="/ppt/media/image84.png" ContentType="image/png"/>
  <Override PartName="/ppt/media/image102.png" ContentType="image/png"/>
  <Override PartName="/ppt/media/image66.png" ContentType="image/png"/>
  <Override PartName="/ppt/media/image4.png" ContentType="image/png"/>
  <Override PartName="/ppt/media/image85.png" ContentType="image/png"/>
  <Override PartName="/ppt/media/image103.png" ContentType="image/png"/>
  <Override PartName="/ppt/media/image158.png" ContentType="image/png"/>
  <Override PartName="/ppt/media/image60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04.png" ContentType="image/png"/>
  <Override PartName="/ppt/media/image79.png" ContentType="image/png"/>
  <Override PartName="/ppt/media/image178.png" ContentType="image/png"/>
  <Override PartName="/ppt/media/image80.png" ContentType="image/png"/>
  <Override PartName="/ppt/media/image179.png" ContentType="image/png"/>
  <Override PartName="/ppt/media/image81.png" ContentType="image/png"/>
  <Override PartName="/ppt/media/image82.png" ContentType="image/png"/>
  <Override PartName="/ppt/media/image100.png" ContentType="image/png"/>
  <Override PartName="/ppt/media/image188.png" ContentType="image/png"/>
  <Override PartName="/ppt/media/image90.png" ContentType="image/png"/>
  <Override PartName="/ppt/media/image189.png" ContentType="image/png"/>
  <Override PartName="/ppt/media/image91.png" ContentType="image/png"/>
  <Override PartName="/ppt/media/image92.png" ContentType="image/png"/>
  <Override PartName="/ppt/media/image110.png" ContentType="image/png"/>
  <Override PartName="/ppt/media/image93.png" ContentType="image/png"/>
  <Override PartName="/ppt/media/image111.png" ContentType="image/png"/>
  <Override PartName="/ppt/media/image94.png" ContentType="image/png"/>
  <Override PartName="/ppt/media/image112.png" ContentType="image/png"/>
  <Override PartName="/ppt/media/image95.png" ContentType="image/png"/>
  <Override PartName="/ppt/media/image113.png" ContentType="image/png"/>
  <Override PartName="/ppt/media/image96.png" ContentType="image/png"/>
  <Override PartName="/ppt/media/image114.png" ContentType="image/png"/>
  <Override PartName="/ppt/media/image97.png" ContentType="image/png"/>
  <Override PartName="/ppt/media/image115.png" ContentType="image/png"/>
  <Override PartName="/ppt/media/image98.png" ContentType="image/png"/>
  <Override PartName="/ppt/media/image116.png" ContentType="image/png"/>
  <Override PartName="/ppt/media/image99.png" ContentType="image/png"/>
  <Override PartName="/ppt/media/image117.png" ContentType="image/png"/>
  <Override PartName="/ppt/media/image11.png" ContentType="image/png"/>
  <Override PartName="/ppt/media/image109.png" ContentType="image/pn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31.png" ContentType="image/png"/>
  <Override PartName="/ppt/media/image129.png" ContentType="image/png"/>
  <Override PartName="/ppt/media/image41.png" ContentType="image/png"/>
  <Override PartName="/ppt/media/image139.png" ContentType="image/png"/>
  <Override PartName="/ppt/media/image51.png" ContentType="image/png"/>
  <Override PartName="/ppt/media/image149.png" ContentType="image/png"/>
  <Override PartName="/ppt/media/image61.png" ContentType="image/png"/>
  <Override PartName="/ppt/media/image159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s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s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z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á</a:t>
            </a:r>
            <a:r>
              <a:rPr b="0" lang="es-ES" sz="4400" spc="-1" strike="noStrike">
                <a:latin typeface="Arial"/>
              </a:rPr>
              <a:t>g</a:t>
            </a:r>
            <a:r>
              <a:rPr b="0" lang="es-ES" sz="4400" spc="-1" strike="noStrike">
                <a:latin typeface="Arial"/>
              </a:rPr>
              <a:t>i</a:t>
            </a:r>
            <a:r>
              <a:rPr b="0" lang="es-ES" sz="4400" spc="-1" strike="noStrike">
                <a:latin typeface="Arial"/>
              </a:rPr>
              <a:t>n</a:t>
            </a:r>
            <a:r>
              <a:rPr b="0" lang="es-ES" sz="4400" spc="-1" strike="noStrike">
                <a:latin typeface="Arial"/>
              </a:rPr>
              <a:t>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</a:t>
            </a:r>
            <a:r>
              <a:rPr b="0" lang="es-ES" sz="2000" spc="-1" strike="noStrike">
                <a:latin typeface="Arial"/>
              </a:rPr>
              <a:t>u</a:t>
            </a:r>
            <a:r>
              <a:rPr b="0" lang="es-ES" sz="2000" spc="-1" strike="noStrike">
                <a:latin typeface="Arial"/>
              </a:rPr>
              <a:t>l</a:t>
            </a:r>
            <a:r>
              <a:rPr b="0" lang="es-ES" sz="2000" spc="-1" strike="noStrike">
                <a:latin typeface="Arial"/>
              </a:rPr>
              <a:t>s</a:t>
            </a:r>
            <a:r>
              <a:rPr b="0" lang="es-ES" sz="2000" spc="-1" strike="noStrike">
                <a:latin typeface="Arial"/>
              </a:rPr>
              <a:t>e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p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r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e</a:t>
            </a:r>
            <a:r>
              <a:rPr b="0" lang="es-ES" sz="2000" spc="-1" strike="noStrike">
                <a:latin typeface="Arial"/>
              </a:rPr>
              <a:t>d</a:t>
            </a:r>
            <a:r>
              <a:rPr b="0" lang="es-ES" sz="2000" spc="-1" strike="noStrike">
                <a:latin typeface="Arial"/>
              </a:rPr>
              <a:t>i</a:t>
            </a:r>
            <a:r>
              <a:rPr b="0" lang="es-ES" sz="2000" spc="-1" strike="noStrike">
                <a:latin typeface="Arial"/>
              </a:rPr>
              <a:t>t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r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e</a:t>
            </a:r>
            <a:r>
              <a:rPr b="0" lang="es-ES" sz="2000" spc="-1" strike="noStrike">
                <a:latin typeface="Arial"/>
              </a:rPr>
              <a:t>l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f</a:t>
            </a:r>
            <a:r>
              <a:rPr b="0" lang="es-ES" sz="2000" spc="-1" strike="noStrike">
                <a:latin typeface="Arial"/>
              </a:rPr>
              <a:t>o</a:t>
            </a:r>
            <a:r>
              <a:rPr b="0" lang="es-ES" sz="2000" spc="-1" strike="noStrike">
                <a:latin typeface="Arial"/>
              </a:rPr>
              <a:t>r</a:t>
            </a:r>
            <a:r>
              <a:rPr b="0" lang="es-ES" sz="2000" spc="-1" strike="noStrike">
                <a:latin typeface="Arial"/>
              </a:rPr>
              <a:t>m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t</a:t>
            </a:r>
            <a:r>
              <a:rPr b="0" lang="es-ES" sz="2000" spc="-1" strike="noStrike">
                <a:latin typeface="Arial"/>
              </a:rPr>
              <a:t>o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d</a:t>
            </a:r>
            <a:r>
              <a:rPr b="0" lang="es-ES" sz="2000" spc="-1" strike="noStrike">
                <a:latin typeface="Arial"/>
              </a:rPr>
              <a:t>e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l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s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n</a:t>
            </a:r>
            <a:r>
              <a:rPr b="0" lang="es-ES" sz="2000" spc="-1" strike="noStrike">
                <a:latin typeface="Arial"/>
              </a:rPr>
              <a:t>o</a:t>
            </a:r>
            <a:r>
              <a:rPr b="0" lang="es-ES" sz="2000" spc="-1" strike="noStrike">
                <a:latin typeface="Arial"/>
              </a:rPr>
              <a:t>t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5BF8BAF-C2B3-4E84-9DEA-905FA7C72178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38A5EFC-98C3-4815-8D5A-E82DD77B2857}" type="datetime">
              <a:rPr b="0" lang="es-ES" sz="1200" spc="-1" strike="noStrike">
                <a:solidFill>
                  <a:srgbClr val="8b8b8b"/>
                </a:solidFill>
                <a:latin typeface="Calibri"/>
              </a:rPr>
              <a:t>8/11/21</a:t>
            </a:fld>
            <a:endParaRPr b="0" lang="es-ES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FB35144-A851-4E1C-9CAF-F3785853DD44}" type="slidenum">
              <a:rPr b="0" lang="es-E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E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Pulse para editar el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formato del texto de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título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Segundo nivel del esquema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Tercer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Cuarto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s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i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f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m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x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í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Relationship Id="rId17" Type="http://schemas.openxmlformats.org/officeDocument/2006/relationships/image" Target="../media/image91.png"/><Relationship Id="rId18" Type="http://schemas.openxmlformats.org/officeDocument/2006/relationships/image" Target="../media/image92.png"/><Relationship Id="rId19" Type="http://schemas.openxmlformats.org/officeDocument/2006/relationships/image" Target="../media/image93.png"/><Relationship Id="rId20" Type="http://schemas.openxmlformats.org/officeDocument/2006/relationships/image" Target="../media/image94.png"/><Relationship Id="rId21" Type="http://schemas.openxmlformats.org/officeDocument/2006/relationships/image" Target="../media/image95.png"/><Relationship Id="rId22" Type="http://schemas.openxmlformats.org/officeDocument/2006/relationships/image" Target="../media/image96.png"/><Relationship Id="rId23" Type="http://schemas.openxmlformats.org/officeDocument/2006/relationships/image" Target="../media/image97.png"/><Relationship Id="rId24" Type="http://schemas.openxmlformats.org/officeDocument/2006/relationships/image" Target="../media/image98.png"/><Relationship Id="rId25" Type="http://schemas.openxmlformats.org/officeDocument/2006/relationships/image" Target="../media/image99.png"/><Relationship Id="rId26" Type="http://schemas.openxmlformats.org/officeDocument/2006/relationships/image" Target="../media/image100.png"/><Relationship Id="rId27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4" Type="http://schemas.openxmlformats.org/officeDocument/2006/relationships/image" Target="../media/image162.png"/><Relationship Id="rId15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Relationship Id="rId23" Type="http://schemas.openxmlformats.org/officeDocument/2006/relationships/image" Target="../media/image185.png"/><Relationship Id="rId24" Type="http://schemas.openxmlformats.org/officeDocument/2006/relationships/image" Target="../media/image186.png"/><Relationship Id="rId25" Type="http://schemas.openxmlformats.org/officeDocument/2006/relationships/image" Target="../media/image187.png"/><Relationship Id="rId26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88.png"/><Relationship Id="rId2" Type="http://schemas.openxmlformats.org/officeDocument/2006/relationships/image" Target="../media/image189.png"/><Relationship Id="rId3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92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9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228600" y="674640"/>
            <a:ext cx="8685360" cy="159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4. Interactions as a exchange of particles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" descr=""/>
          <p:cNvPicPr/>
          <p:nvPr/>
        </p:nvPicPr>
        <p:blipFill>
          <a:blip r:embed="rId1"/>
          <a:stretch/>
        </p:blipFill>
        <p:spPr>
          <a:xfrm>
            <a:off x="0" y="255600"/>
            <a:ext cx="9143640" cy="6525720"/>
          </a:xfrm>
          <a:prstGeom prst="rect">
            <a:avLst/>
          </a:prstGeom>
          <a:ln>
            <a:noFill/>
          </a:ln>
        </p:spPr>
      </p:pic>
      <p:pic>
        <p:nvPicPr>
          <p:cNvPr id="145" name="Picture 2" descr=""/>
          <p:cNvPicPr/>
          <p:nvPr/>
        </p:nvPicPr>
        <p:blipFill>
          <a:blip r:embed="rId2"/>
          <a:stretch/>
        </p:blipFill>
        <p:spPr>
          <a:xfrm>
            <a:off x="251640" y="157320"/>
            <a:ext cx="8632080" cy="967320"/>
          </a:xfrm>
          <a:prstGeom prst="rect">
            <a:avLst/>
          </a:prstGeom>
          <a:ln>
            <a:noFill/>
          </a:ln>
        </p:spPr>
      </p:pic>
      <p:sp>
        <p:nvSpPr>
          <p:cNvPr id="146" name="CustomShape 1"/>
          <p:cNvSpPr/>
          <p:nvPr/>
        </p:nvSpPr>
        <p:spPr>
          <a:xfrm>
            <a:off x="5112720" y="1268640"/>
            <a:ext cx="227376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90"/>
                </a:solidFill>
                <a:latin typeface="Symbol"/>
              </a:rPr>
              <a:t>y</a:t>
            </a:r>
            <a:r>
              <a:rPr b="0" lang="es-ES" sz="2000" spc="-1" strike="noStrike">
                <a:solidFill>
                  <a:srgbClr val="000090"/>
                </a:solidFill>
                <a:latin typeface="Calibri"/>
              </a:rPr>
              <a:t>(x+a,y,z) =</a:t>
            </a:r>
            <a:r>
              <a:rPr b="0" lang="es-ES" sz="2000" spc="-1" strike="noStrike">
                <a:solidFill>
                  <a:srgbClr val="000090"/>
                </a:solidFill>
                <a:latin typeface="Symbol"/>
              </a:rPr>
              <a:t> y</a:t>
            </a:r>
            <a:r>
              <a:rPr b="0" lang="es-ES" sz="2000" spc="-1" strike="noStrike">
                <a:solidFill>
                  <a:srgbClr val="000090"/>
                </a:solidFill>
                <a:latin typeface="Calibri"/>
              </a:rPr>
              <a:t>(x,y,z)</a:t>
            </a:r>
            <a:endParaRPr b="0" lang="es-E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90"/>
              </a:buClr>
              <a:buFont typeface="Wingdings" charset="2"/>
              <a:buChar char=""/>
            </a:pPr>
            <a:r>
              <a:rPr b="0" lang="es-ES" sz="2000" spc="-1" strike="noStrike">
                <a:solidFill>
                  <a:srgbClr val="000090"/>
                </a:solidFill>
                <a:latin typeface="Calibri"/>
              </a:rPr>
              <a:t>e</a:t>
            </a:r>
            <a:r>
              <a:rPr b="0" lang="es-ES" sz="2000" spc="-1" strike="noStrike" baseline="30000">
                <a:solidFill>
                  <a:srgbClr val="000090"/>
                </a:solidFill>
                <a:latin typeface="Calibri"/>
              </a:rPr>
              <a:t>ipx</a:t>
            </a:r>
            <a:r>
              <a:rPr b="0" lang="es-ES" sz="2000" spc="-1" strike="noStrike">
                <a:solidFill>
                  <a:srgbClr val="000090"/>
                </a:solidFill>
                <a:latin typeface="Calibri"/>
              </a:rPr>
              <a:t> = e</a:t>
            </a:r>
            <a:r>
              <a:rPr b="0" lang="es-ES" sz="2000" spc="-1" strike="noStrike" baseline="30000">
                <a:solidFill>
                  <a:srgbClr val="000090"/>
                </a:solidFill>
                <a:latin typeface="Calibri"/>
              </a:rPr>
              <a:t> ip(x+a)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        </a:t>
            </a:r>
            <a:r>
              <a:rPr b="0" lang="es-ES" sz="2000" spc="-1" strike="noStrike">
                <a:solidFill>
                  <a:srgbClr val="000000"/>
                </a:solidFill>
                <a:latin typeface="Wingdings"/>
              </a:rPr>
              <a:t>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   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a = 2</a:t>
            </a:r>
            <a:r>
              <a:rPr b="0" lang="es-ES" sz="2000" spc="-1" strike="noStrike">
                <a:solidFill>
                  <a:srgbClr val="000000"/>
                </a:solidFill>
                <a:latin typeface="Symbol"/>
              </a:rPr>
              <a:t>p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7" name="Line 2"/>
          <p:cNvSpPr/>
          <p:nvPr/>
        </p:nvSpPr>
        <p:spPr>
          <a:xfrm>
            <a:off x="611280" y="476640"/>
            <a:ext cx="1800360" cy="360"/>
          </a:xfrm>
          <a:prstGeom prst="line">
            <a:avLst/>
          </a:prstGeom>
          <a:ln>
            <a:solidFill>
              <a:srgbClr val="00009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8" name="CustomShape 3"/>
          <p:cNvSpPr/>
          <p:nvPr/>
        </p:nvSpPr>
        <p:spPr>
          <a:xfrm>
            <a:off x="176760" y="2668680"/>
            <a:ext cx="2133000" cy="4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90"/>
                </a:solidFill>
                <a:latin typeface="Arial"/>
              </a:rPr>
              <a:t>d</a:t>
            </a:r>
            <a:r>
              <a:rPr b="0" lang="es-ES" sz="2000" spc="-1" strike="noStrike" baseline="30000">
                <a:solidFill>
                  <a:srgbClr val="000090"/>
                </a:solidFill>
                <a:latin typeface="Arial"/>
              </a:rPr>
              <a:t>3</a:t>
            </a:r>
            <a:r>
              <a:rPr b="1" lang="es-ES" sz="2000" spc="-1" strike="noStrike">
                <a:solidFill>
                  <a:srgbClr val="000090"/>
                </a:solidFill>
                <a:latin typeface="Arial"/>
              </a:rPr>
              <a:t>p </a:t>
            </a:r>
            <a:r>
              <a:rPr b="0" lang="es-ES" sz="2000" spc="-1" strike="noStrike">
                <a:solidFill>
                  <a:srgbClr val="000090"/>
                </a:solidFill>
                <a:latin typeface="Arial"/>
              </a:rPr>
              <a:t>= dp</a:t>
            </a:r>
            <a:r>
              <a:rPr b="0" lang="es-ES" sz="2000" spc="-1" strike="noStrike" baseline="-25000">
                <a:solidFill>
                  <a:srgbClr val="000090"/>
                </a:solidFill>
                <a:latin typeface="Arial"/>
              </a:rPr>
              <a:t>x</a:t>
            </a:r>
            <a:r>
              <a:rPr b="0" lang="es-ES" sz="2000" spc="-1" strike="noStrike">
                <a:solidFill>
                  <a:srgbClr val="000090"/>
                </a:solidFill>
                <a:latin typeface="Arial"/>
              </a:rPr>
              <a:t>dp</a:t>
            </a:r>
            <a:r>
              <a:rPr b="0" lang="es-ES" sz="2000" spc="-1" strike="noStrike" baseline="-25000">
                <a:solidFill>
                  <a:srgbClr val="000090"/>
                </a:solidFill>
                <a:latin typeface="Arial"/>
              </a:rPr>
              <a:t>y</a:t>
            </a:r>
            <a:r>
              <a:rPr b="0" lang="es-ES" sz="2000" spc="-1" strike="noStrike">
                <a:solidFill>
                  <a:srgbClr val="000090"/>
                </a:solidFill>
                <a:latin typeface="Arial"/>
              </a:rPr>
              <a:t>dp</a:t>
            </a:r>
            <a:r>
              <a:rPr b="0" lang="es-ES" sz="2000" spc="-1" strike="noStrike" baseline="-25000">
                <a:solidFill>
                  <a:srgbClr val="000090"/>
                </a:solidFill>
                <a:latin typeface="Arial"/>
              </a:rPr>
              <a:t>z</a:t>
            </a:r>
            <a:r>
              <a:rPr b="0" lang="es-ES" sz="2000" spc="-1" strike="noStrike">
                <a:solidFill>
                  <a:srgbClr val="000090"/>
                </a:solidFill>
                <a:latin typeface="Arial"/>
              </a:rPr>
              <a:t>  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495000" y="3913920"/>
            <a:ext cx="1635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90"/>
                </a:solidFill>
                <a:latin typeface="Arial"/>
              </a:rPr>
              <a:t>Average volume </a:t>
            </a:r>
            <a:endParaRPr b="0" lang="es-E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90"/>
                </a:solidFill>
                <a:latin typeface="Arial"/>
              </a:rPr>
              <a:t>of a single state    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1979640" y="4221000"/>
            <a:ext cx="791640" cy="7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90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1" name="CustomShape 6"/>
          <p:cNvSpPr/>
          <p:nvPr/>
        </p:nvSpPr>
        <p:spPr>
          <a:xfrm>
            <a:off x="43920" y="4797000"/>
            <a:ext cx="33235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Number of states between E and E+dE: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52" name="CustomShape 7"/>
          <p:cNvSpPr/>
          <p:nvPr/>
        </p:nvSpPr>
        <p:spPr>
          <a:xfrm>
            <a:off x="5810400" y="580680"/>
            <a:ext cx="1200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= 1 / V   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>
            <a:off x="288000" y="6192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" descr=""/>
          <p:cNvPicPr/>
          <p:nvPr/>
        </p:nvPicPr>
        <p:blipFill>
          <a:blip r:embed="rId1"/>
          <a:stretch/>
        </p:blipFill>
        <p:spPr>
          <a:xfrm>
            <a:off x="0" y="213840"/>
            <a:ext cx="9174240" cy="649152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288000" y="6156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81440" cy="650484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6012000" y="4581000"/>
            <a:ext cx="2376000" cy="21564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288000" y="6192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" descr=""/>
          <p:cNvPicPr/>
          <p:nvPr/>
        </p:nvPicPr>
        <p:blipFill>
          <a:blip r:embed="rId1"/>
          <a:stretch/>
        </p:blipFill>
        <p:spPr>
          <a:xfrm>
            <a:off x="0" y="152280"/>
            <a:ext cx="9143640" cy="649512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288000" y="6120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69920" cy="647676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288000" y="6192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49944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288000" y="6156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53360" cy="650304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-36360" y="2565000"/>
            <a:ext cx="9143640" cy="899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7" name="CustomShape 2"/>
          <p:cNvSpPr/>
          <p:nvPr/>
        </p:nvSpPr>
        <p:spPr>
          <a:xfrm>
            <a:off x="623880" y="2709000"/>
            <a:ext cx="7764120" cy="639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In general this has nothing to do with the physical size of the target.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It is the underlying quantum probability that an interaction will occur.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288000" y="6192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48432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4528080" y="2133000"/>
            <a:ext cx="801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Symbol"/>
              </a:rPr>
              <a:t>= 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24840" y="3717000"/>
            <a:ext cx="2113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Symbol"/>
              </a:rPr>
              <a:t>d</a:t>
            </a: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s-ES" sz="2000" spc="-1" strike="noStrike">
                <a:solidFill>
                  <a:srgbClr val="000000"/>
                </a:solidFill>
                <a:latin typeface="Symbol"/>
              </a:rPr>
              <a:t> = (d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N </a:t>
            </a:r>
            <a:r>
              <a:rPr b="0" lang="es-ES" sz="2000" spc="-1" strike="noStrike">
                <a:solidFill>
                  <a:srgbClr val="000000"/>
                </a:solidFill>
                <a:latin typeface="Symbol"/>
              </a:rPr>
              <a:t>s)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 / A 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-15840" y="4469040"/>
            <a:ext cx="21042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Rate</a:t>
            </a:r>
            <a:r>
              <a:rPr b="0" lang="es-ES" sz="2000" spc="-1" strike="noStrike">
                <a:solidFill>
                  <a:srgbClr val="000000"/>
                </a:solidFill>
                <a:latin typeface="Symbol"/>
              </a:rPr>
              <a:t> =  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P / </a:t>
            </a:r>
            <a:r>
              <a:rPr b="0" lang="es-ES" sz="2000" spc="-1" strike="noStrike">
                <a:solidFill>
                  <a:srgbClr val="000000"/>
                </a:solidFill>
                <a:latin typeface="Symbol"/>
              </a:rPr>
              <a:t>d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t 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288000" y="6156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44688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7508160" y="3357000"/>
            <a:ext cx="1447560" cy="67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s-ES" sz="18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= n</a:t>
            </a:r>
            <a:r>
              <a:rPr b="0" lang="es-ES" sz="1800" spc="-1" strike="noStrike" baseline="-25000">
                <a:solidFill>
                  <a:srgbClr val="000000"/>
                </a:solidFill>
                <a:latin typeface="Arial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= 1/V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     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(V = 1)</a:t>
            </a:r>
            <a:r>
              <a:rPr b="0" lang="es-ES" sz="1800" spc="-1" strike="noStrike">
                <a:solidFill>
                  <a:srgbClr val="000000"/>
                </a:solidFill>
                <a:latin typeface="Calibri"/>
              </a:rPr>
              <a:t> 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7812360" y="2853000"/>
            <a:ext cx="419400" cy="50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288000" y="6156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" descr=""/>
          <p:cNvPicPr/>
          <p:nvPr/>
        </p:nvPicPr>
        <p:blipFill>
          <a:blip r:embed="rId1"/>
          <a:stretch/>
        </p:blipFill>
        <p:spPr>
          <a:xfrm>
            <a:off x="0" y="214560"/>
            <a:ext cx="9143640" cy="649080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6300360" y="3573000"/>
            <a:ext cx="1872000" cy="28764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0" name="CustomShape 2"/>
          <p:cNvSpPr/>
          <p:nvPr/>
        </p:nvSpPr>
        <p:spPr>
          <a:xfrm>
            <a:off x="288000" y="6156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3" descr=""/>
          <p:cNvPicPr/>
          <p:nvPr/>
        </p:nvPicPr>
        <p:blipFill>
          <a:blip r:embed="rId1"/>
          <a:stretch/>
        </p:blipFill>
        <p:spPr>
          <a:xfrm>
            <a:off x="0" y="209160"/>
            <a:ext cx="9143640" cy="649620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288000" y="6192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" descr=""/>
          <p:cNvPicPr/>
          <p:nvPr/>
        </p:nvPicPr>
        <p:blipFill>
          <a:blip r:embed="rId1"/>
          <a:stretch/>
        </p:blipFill>
        <p:spPr>
          <a:xfrm>
            <a:off x="0" y="304920"/>
            <a:ext cx="9143640" cy="648432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288000" y="6264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520320"/>
          </a:xfrm>
          <a:prstGeom prst="rect">
            <a:avLst/>
          </a:prstGeom>
          <a:ln>
            <a:noFill/>
          </a:ln>
        </p:spPr>
      </p:pic>
      <p:sp>
        <p:nvSpPr>
          <p:cNvPr id="184" name="CustomShape 1"/>
          <p:cNvSpPr/>
          <p:nvPr/>
        </p:nvSpPr>
        <p:spPr>
          <a:xfrm>
            <a:off x="288000" y="6192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 descr=""/>
          <p:cNvPicPr/>
          <p:nvPr/>
        </p:nvPicPr>
        <p:blipFill>
          <a:blip r:embed="rId1"/>
          <a:stretch/>
        </p:blipFill>
        <p:spPr>
          <a:xfrm>
            <a:off x="-2160" y="152280"/>
            <a:ext cx="9145800" cy="650196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288000" y="6120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" descr=""/>
          <p:cNvPicPr/>
          <p:nvPr/>
        </p:nvPicPr>
        <p:blipFill>
          <a:blip r:embed="rId1"/>
          <a:stretch/>
        </p:blipFill>
        <p:spPr>
          <a:xfrm>
            <a:off x="0" y="152280"/>
            <a:ext cx="9143640" cy="651204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4430160" y="3789000"/>
            <a:ext cx="271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89" name="Line 2"/>
          <p:cNvSpPr/>
          <p:nvPr/>
        </p:nvSpPr>
        <p:spPr>
          <a:xfrm>
            <a:off x="2843640" y="3140640"/>
            <a:ext cx="53287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0" name="Line 3"/>
          <p:cNvSpPr/>
          <p:nvPr/>
        </p:nvSpPr>
        <p:spPr>
          <a:xfrm>
            <a:off x="1106640" y="3429000"/>
            <a:ext cx="70657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247680" y="2925000"/>
            <a:ext cx="575640" cy="62604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</a:rPr>
              <a:t>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288000" y="6120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16640" cy="649260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>
            <a:off x="231840" y="1052640"/>
            <a:ext cx="575640" cy="62604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ffffff"/>
                </a:solidFill>
                <a:latin typeface="Calibri"/>
              </a:rPr>
              <a:t>2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95" name="Line 2"/>
          <p:cNvSpPr/>
          <p:nvPr/>
        </p:nvSpPr>
        <p:spPr>
          <a:xfrm>
            <a:off x="1034640" y="1412640"/>
            <a:ext cx="706572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6" name="Line 3"/>
          <p:cNvSpPr/>
          <p:nvPr/>
        </p:nvSpPr>
        <p:spPr>
          <a:xfrm>
            <a:off x="1034640" y="1679040"/>
            <a:ext cx="4833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7" name="CustomShape 4"/>
          <p:cNvSpPr/>
          <p:nvPr/>
        </p:nvSpPr>
        <p:spPr>
          <a:xfrm>
            <a:off x="288000" y="6192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468480"/>
          </a:xfrm>
          <a:prstGeom prst="rect">
            <a:avLst/>
          </a:prstGeom>
          <a:ln>
            <a:noFill/>
          </a:ln>
        </p:spPr>
      </p:pic>
      <p:sp>
        <p:nvSpPr>
          <p:cNvPr id="199" name="CustomShape 1"/>
          <p:cNvSpPr/>
          <p:nvPr/>
        </p:nvSpPr>
        <p:spPr>
          <a:xfrm>
            <a:off x="3998160" y="3193200"/>
            <a:ext cx="2710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000000"/>
                </a:solidFill>
                <a:latin typeface="Calibri"/>
              </a:rPr>
              <a:t>2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816520" y="3533040"/>
            <a:ext cx="828360" cy="43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(E</a:t>
            </a:r>
            <a:r>
              <a:rPr b="0" lang="es-ES" sz="2000" spc="-1" strike="noStrike" baseline="-25000">
                <a:solidFill>
                  <a:srgbClr val="000000"/>
                </a:solidFill>
                <a:latin typeface="Calibri"/>
              </a:rPr>
              <a:t>1</a:t>
            </a:r>
            <a:r>
              <a:rPr b="0" lang="es-ES" sz="2000" spc="-1" strike="noStrike">
                <a:solidFill>
                  <a:srgbClr val="000000"/>
                </a:solidFill>
                <a:latin typeface="Calibri"/>
              </a:rPr>
              <a:t>M)</a:t>
            </a:r>
            <a:r>
              <a:rPr b="0" lang="es-ES" sz="2000" spc="-1" strike="noStrike" baseline="30000">
                <a:solidFill>
                  <a:srgbClr val="000000"/>
                </a:solidFill>
                <a:latin typeface="Calibri"/>
              </a:rPr>
              <a:t>2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6516360" y="3285000"/>
            <a:ext cx="215640" cy="21564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2" name="CustomShape 4"/>
          <p:cNvSpPr/>
          <p:nvPr/>
        </p:nvSpPr>
        <p:spPr>
          <a:xfrm>
            <a:off x="288000" y="6156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48864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288000" y="6192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1" descr=""/>
          <p:cNvPicPr/>
          <p:nvPr/>
        </p:nvPicPr>
        <p:blipFill>
          <a:blip r:embed="rId1"/>
          <a:stretch/>
        </p:blipFill>
        <p:spPr>
          <a:xfrm>
            <a:off x="0" y="189720"/>
            <a:ext cx="9143640" cy="643932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288000" y="6084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1" descr=""/>
          <p:cNvPicPr/>
          <p:nvPr/>
        </p:nvPicPr>
        <p:blipFill>
          <a:blip r:embed="rId1"/>
          <a:stretch/>
        </p:blipFill>
        <p:spPr>
          <a:xfrm>
            <a:off x="0" y="288360"/>
            <a:ext cx="9143640" cy="649296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288000" y="6228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6997680" y="6597720"/>
            <a:ext cx="213156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497D3764-2028-48E9-B47A-89BE143695FB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550800" y="765000"/>
            <a:ext cx="59151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Calculate transition rates from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Fermi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</a:rPr>
              <a:t>’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s Golden Rule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212" name="Group 4"/>
          <p:cNvGrpSpPr/>
          <p:nvPr/>
        </p:nvGrpSpPr>
        <p:grpSpPr>
          <a:xfrm>
            <a:off x="2742840" y="1197000"/>
            <a:ext cx="2725200" cy="504720"/>
            <a:chOff x="2742840" y="1197000"/>
            <a:chExt cx="2725200" cy="504720"/>
          </a:xfrm>
        </p:grpSpPr>
        <p:pic>
          <p:nvPicPr>
            <p:cNvPr id="213" name="Picture 32" descr="TP_tmp"/>
            <p:cNvPicPr/>
            <p:nvPr/>
          </p:nvPicPr>
          <p:blipFill>
            <a:blip r:embed="rId1"/>
            <a:stretch/>
          </p:blipFill>
          <p:spPr>
            <a:xfrm>
              <a:off x="2865600" y="1247760"/>
              <a:ext cx="2403000" cy="380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4" name="CustomShape 5"/>
            <p:cNvSpPr/>
            <p:nvPr/>
          </p:nvSpPr>
          <p:spPr>
            <a:xfrm>
              <a:off x="2742840" y="1197000"/>
              <a:ext cx="2725200" cy="50472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5" name="CustomShape 6"/>
          <p:cNvSpPr/>
          <p:nvPr/>
        </p:nvSpPr>
        <p:spPr>
          <a:xfrm>
            <a:off x="1915200" y="1700280"/>
            <a:ext cx="66121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is perturbation expansion for the Transition Matrix Element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216" name="Picture 38" descr="TP_tmp"/>
          <p:cNvPicPr/>
          <p:nvPr/>
        </p:nvPicPr>
        <p:blipFill>
          <a:blip r:embed="rId2"/>
          <a:stretch/>
        </p:blipFill>
        <p:spPr>
          <a:xfrm>
            <a:off x="1459080" y="1814400"/>
            <a:ext cx="322200" cy="317520"/>
          </a:xfrm>
          <a:prstGeom prst="rect">
            <a:avLst/>
          </a:prstGeom>
          <a:ln>
            <a:noFill/>
          </a:ln>
        </p:spPr>
      </p:pic>
      <p:sp>
        <p:nvSpPr>
          <p:cNvPr id="217" name="CustomShape 7"/>
          <p:cNvSpPr/>
          <p:nvPr/>
        </p:nvSpPr>
        <p:spPr>
          <a:xfrm>
            <a:off x="1352160" y="42840"/>
            <a:ext cx="6912720" cy="5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/>
            <a:r>
              <a:rPr b="1" lang="en-GB" sz="3400" spc="-1" strike="noStrike">
                <a:solidFill>
                  <a:srgbClr val="ff3300"/>
                </a:solidFill>
                <a:latin typeface="Arial"/>
              </a:rPr>
              <a:t>Interaction by Particle Exchange</a:t>
            </a:r>
            <a:endParaRPr b="1" lang="es-ES" sz="34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601920" y="1700280"/>
            <a:ext cx="8406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where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19" name="CustomShape 9"/>
          <p:cNvSpPr/>
          <p:nvPr/>
        </p:nvSpPr>
        <p:spPr>
          <a:xfrm>
            <a:off x="575640" y="3033720"/>
            <a:ext cx="764316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For particle scattering, the first two terms in the perturbation series 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can be viewed as: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220" name="Group 10"/>
          <p:cNvGrpSpPr/>
          <p:nvPr/>
        </p:nvGrpSpPr>
        <p:grpSpPr>
          <a:xfrm>
            <a:off x="2711160" y="3743640"/>
            <a:ext cx="1379520" cy="925200"/>
            <a:chOff x="2711160" y="3743640"/>
            <a:chExt cx="1379520" cy="925200"/>
          </a:xfrm>
        </p:grpSpPr>
        <p:grpSp>
          <p:nvGrpSpPr>
            <p:cNvPr id="221" name="Group 11"/>
            <p:cNvGrpSpPr/>
            <p:nvPr/>
          </p:nvGrpSpPr>
          <p:grpSpPr>
            <a:xfrm>
              <a:off x="3016800" y="4335480"/>
              <a:ext cx="665280" cy="205560"/>
              <a:chOff x="3016800" y="4335480"/>
              <a:chExt cx="665280" cy="205560"/>
            </a:xfrm>
          </p:grpSpPr>
          <p:sp>
            <p:nvSpPr>
              <p:cNvPr id="222" name="Line 12"/>
              <p:cNvSpPr/>
              <p:nvPr/>
            </p:nvSpPr>
            <p:spPr>
              <a:xfrm flipV="1">
                <a:off x="3016800" y="4421880"/>
                <a:ext cx="390600" cy="1191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3" name="Line 13"/>
              <p:cNvSpPr/>
              <p:nvPr/>
            </p:nvSpPr>
            <p:spPr>
              <a:xfrm flipV="1">
                <a:off x="3016800" y="4335480"/>
                <a:ext cx="665280" cy="2055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24" name="Group 14"/>
            <p:cNvGrpSpPr/>
            <p:nvPr/>
          </p:nvGrpSpPr>
          <p:grpSpPr>
            <a:xfrm>
              <a:off x="3671280" y="3743640"/>
              <a:ext cx="419400" cy="596160"/>
              <a:chOff x="3671280" y="3743640"/>
              <a:chExt cx="419400" cy="596160"/>
            </a:xfrm>
          </p:grpSpPr>
          <p:sp>
            <p:nvSpPr>
              <p:cNvPr id="225" name="Line 15"/>
              <p:cNvSpPr/>
              <p:nvPr/>
            </p:nvSpPr>
            <p:spPr>
              <a:xfrm flipV="1">
                <a:off x="3671280" y="3990600"/>
                <a:ext cx="246960" cy="34884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6" name="Line 16"/>
              <p:cNvSpPr/>
              <p:nvPr/>
            </p:nvSpPr>
            <p:spPr>
              <a:xfrm flipV="1">
                <a:off x="3671280" y="3743640"/>
                <a:ext cx="419400" cy="5961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227" name="Picture 70" descr="TP_tmp"/>
            <p:cNvPicPr/>
            <p:nvPr/>
          </p:nvPicPr>
          <p:blipFill>
            <a:blip r:embed="rId3"/>
            <a:stretch/>
          </p:blipFill>
          <p:spPr>
            <a:xfrm>
              <a:off x="3764160" y="4336920"/>
              <a:ext cx="266400" cy="262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8" name="CustomShape 17"/>
            <p:cNvSpPr/>
            <p:nvPr/>
          </p:nvSpPr>
          <p:spPr>
            <a:xfrm>
              <a:off x="2711160" y="4300560"/>
              <a:ext cx="2448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Palatino"/>
                </a:rPr>
                <a:t>i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29" name="CustomShape 18"/>
          <p:cNvSpPr/>
          <p:nvPr/>
        </p:nvSpPr>
        <p:spPr>
          <a:xfrm>
            <a:off x="4123800" y="3465360"/>
            <a:ext cx="2570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1800" spc="-1" strike="noStrike">
                <a:solidFill>
                  <a:srgbClr val="000000"/>
                </a:solidFill>
                <a:latin typeface="Palatino"/>
              </a:rPr>
              <a:t>f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230" name="Group 19"/>
          <p:cNvGrpSpPr/>
          <p:nvPr/>
        </p:nvGrpSpPr>
        <p:grpSpPr>
          <a:xfrm>
            <a:off x="4955760" y="3429000"/>
            <a:ext cx="1345320" cy="1419120"/>
            <a:chOff x="4955760" y="3429000"/>
            <a:chExt cx="1345320" cy="1419120"/>
          </a:xfrm>
        </p:grpSpPr>
        <p:grpSp>
          <p:nvGrpSpPr>
            <p:cNvPr id="231" name="Group 20"/>
            <p:cNvGrpSpPr/>
            <p:nvPr/>
          </p:nvGrpSpPr>
          <p:grpSpPr>
            <a:xfrm>
              <a:off x="5288760" y="4478040"/>
              <a:ext cx="664200" cy="206280"/>
              <a:chOff x="5288760" y="4478040"/>
              <a:chExt cx="664200" cy="206280"/>
            </a:xfrm>
          </p:grpSpPr>
          <p:sp>
            <p:nvSpPr>
              <p:cNvPr id="232" name="Line 21"/>
              <p:cNvSpPr/>
              <p:nvPr/>
            </p:nvSpPr>
            <p:spPr>
              <a:xfrm flipV="1">
                <a:off x="5288760" y="4564800"/>
                <a:ext cx="389880" cy="11952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3" name="Line 22"/>
              <p:cNvSpPr/>
              <p:nvPr/>
            </p:nvSpPr>
            <p:spPr>
              <a:xfrm flipV="1">
                <a:off x="5288760" y="4478040"/>
                <a:ext cx="664200" cy="20628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34" name="Group 23"/>
            <p:cNvGrpSpPr/>
            <p:nvPr/>
          </p:nvGrpSpPr>
          <p:grpSpPr>
            <a:xfrm>
              <a:off x="5512680" y="3564360"/>
              <a:ext cx="418320" cy="596160"/>
              <a:chOff x="5512680" y="3564360"/>
              <a:chExt cx="418320" cy="596160"/>
            </a:xfrm>
          </p:grpSpPr>
          <p:sp>
            <p:nvSpPr>
              <p:cNvPr id="235" name="Line 24"/>
              <p:cNvSpPr/>
              <p:nvPr/>
            </p:nvSpPr>
            <p:spPr>
              <a:xfrm flipV="1">
                <a:off x="5512680" y="3811320"/>
                <a:ext cx="246240" cy="34884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" name="Line 25"/>
              <p:cNvSpPr/>
              <p:nvPr/>
            </p:nvSpPr>
            <p:spPr>
              <a:xfrm flipV="1">
                <a:off x="5512680" y="3564360"/>
                <a:ext cx="418320" cy="5961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7" name="Line 26"/>
            <p:cNvSpPr/>
            <p:nvPr/>
          </p:nvSpPr>
          <p:spPr>
            <a:xfrm flipH="1" flipV="1">
              <a:off x="5704200" y="4293720"/>
              <a:ext cx="232920" cy="179640"/>
            </a:xfrm>
            <a:prstGeom prst="line">
              <a:avLst/>
            </a:prstGeom>
            <a:ln w="28440">
              <a:solidFill>
                <a:srgbClr val="008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Line 27"/>
            <p:cNvSpPr/>
            <p:nvPr/>
          </p:nvSpPr>
          <p:spPr>
            <a:xfrm flipH="1" flipV="1">
              <a:off x="5504760" y="4149720"/>
              <a:ext cx="431640" cy="324000"/>
            </a:xfrm>
            <a:prstGeom prst="line">
              <a:avLst/>
            </a:prstGeom>
            <a:ln w="28440">
              <a:solidFill>
                <a:srgbClr val="008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9" name="Picture 74" descr="TP_tmp"/>
            <p:cNvPicPr/>
            <p:nvPr/>
          </p:nvPicPr>
          <p:blipFill>
            <a:blip r:embed="rId4"/>
            <a:stretch/>
          </p:blipFill>
          <p:spPr>
            <a:xfrm>
              <a:off x="5173200" y="3862440"/>
              <a:ext cx="314280" cy="261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0" name="Picture 75" descr="TP_tmp"/>
            <p:cNvPicPr/>
            <p:nvPr/>
          </p:nvPicPr>
          <p:blipFill>
            <a:blip r:embed="rId5"/>
            <a:stretch/>
          </p:blipFill>
          <p:spPr>
            <a:xfrm>
              <a:off x="6035040" y="4365720"/>
              <a:ext cx="266040" cy="261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1" name="CustomShape 28"/>
            <p:cNvSpPr/>
            <p:nvPr/>
          </p:nvSpPr>
          <p:spPr>
            <a:xfrm>
              <a:off x="4955760" y="4479840"/>
              <a:ext cx="2448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Palatino"/>
                </a:rPr>
                <a:t>i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42" name="CustomShape 29"/>
            <p:cNvSpPr/>
            <p:nvPr/>
          </p:nvSpPr>
          <p:spPr>
            <a:xfrm>
              <a:off x="5922360" y="3429000"/>
              <a:ext cx="2448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Palatino"/>
                </a:rPr>
                <a:t>f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43" name="CustomShape 30"/>
            <p:cNvSpPr/>
            <p:nvPr/>
          </p:nvSpPr>
          <p:spPr>
            <a:xfrm>
              <a:off x="5686200" y="3860640"/>
              <a:ext cx="2448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Palatino"/>
                </a:rPr>
                <a:t>j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244" name="CustomShape 31"/>
          <p:cNvSpPr/>
          <p:nvPr/>
        </p:nvSpPr>
        <p:spPr>
          <a:xfrm>
            <a:off x="1208160" y="3754440"/>
            <a:ext cx="1486800" cy="5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ja-JP" sz="16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1" lang="en-GB" sz="1600" spc="-1" strike="noStrike">
                <a:solidFill>
                  <a:srgbClr val="000000"/>
                </a:solidFill>
                <a:latin typeface="Arial"/>
              </a:rPr>
              <a:t>scattering in</a:t>
            </a:r>
            <a:endParaRPr b="1" lang="es-ES" sz="16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6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1" lang="en-GB" sz="1600" spc="-1" strike="noStrike">
                <a:solidFill>
                  <a:srgbClr val="000000"/>
                </a:solidFill>
                <a:latin typeface="Arial"/>
              </a:rPr>
              <a:t>a potential</a:t>
            </a:r>
            <a:r>
              <a:rPr b="1" lang="ja-JP" sz="1600" spc="-1" strike="noStrike">
                <a:solidFill>
                  <a:srgbClr val="000000"/>
                </a:solidFill>
                <a:latin typeface="Arial"/>
              </a:rPr>
              <a:t>”</a:t>
            </a:r>
            <a:endParaRPr b="1" lang="es-ES" sz="16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45" name="CustomShape 32"/>
          <p:cNvSpPr/>
          <p:nvPr/>
        </p:nvSpPr>
        <p:spPr>
          <a:xfrm>
            <a:off x="6608160" y="3824280"/>
            <a:ext cx="2128320" cy="5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ja-JP" sz="16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1" lang="en-GB" sz="1600" spc="-1" strike="noStrike">
                <a:solidFill>
                  <a:srgbClr val="000000"/>
                </a:solidFill>
                <a:latin typeface="Arial"/>
              </a:rPr>
              <a:t>scattering via an</a:t>
            </a:r>
            <a:endParaRPr b="1" lang="es-ES" sz="16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6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1" lang="en-GB" sz="1600" spc="-1" strike="noStrike">
                <a:solidFill>
                  <a:srgbClr val="000000"/>
                </a:solidFill>
                <a:latin typeface="Arial"/>
              </a:rPr>
              <a:t>intermediate state</a:t>
            </a:r>
            <a:r>
              <a:rPr b="1" lang="ja-JP" sz="1600" spc="-1" strike="noStrike">
                <a:solidFill>
                  <a:srgbClr val="000000"/>
                </a:solidFill>
                <a:latin typeface="Arial"/>
              </a:rPr>
              <a:t>”</a:t>
            </a:r>
            <a:endParaRPr b="1" lang="es-ES" sz="16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46" name="CustomShape 33"/>
          <p:cNvSpPr/>
          <p:nvPr/>
        </p:nvSpPr>
        <p:spPr>
          <a:xfrm>
            <a:off x="594720" y="4797360"/>
            <a:ext cx="815004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Classical picture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</a:rPr>
              <a:t>”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 –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particles act as sources for fields which give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rise a potential in which other particles scatter – 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action at  a distance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</a:rPr>
              <a:t>”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47" name="CustomShape 34"/>
          <p:cNvSpPr/>
          <p:nvPr/>
        </p:nvSpPr>
        <p:spPr>
          <a:xfrm>
            <a:off x="599760" y="5483160"/>
            <a:ext cx="795168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Quantum Field Theory picture</a:t>
            </a:r>
            <a:r>
              <a:rPr b="1" lang="ja-JP" sz="1800" spc="-1" strike="noStrike">
                <a:solidFill>
                  <a:srgbClr val="000000"/>
                </a:solidFill>
                <a:latin typeface="Arial"/>
              </a:rPr>
              <a:t>”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 –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forces arise due to the exchange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of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virtual particles. No action at a distance +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forces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between particles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now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due to particles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248" name="Picture 89" descr="TP_tmp"/>
          <p:cNvPicPr/>
          <p:nvPr/>
        </p:nvPicPr>
        <p:blipFill>
          <a:blip r:embed="rId6"/>
          <a:stretch/>
        </p:blipFill>
        <p:spPr>
          <a:xfrm>
            <a:off x="1979640" y="2211480"/>
            <a:ext cx="4483440" cy="857160"/>
          </a:xfrm>
          <a:prstGeom prst="rect">
            <a:avLst/>
          </a:prstGeom>
          <a:ln>
            <a:noFill/>
          </a:ln>
        </p:spPr>
      </p:pic>
      <p:sp>
        <p:nvSpPr>
          <p:cNvPr id="249" name="CustomShape 35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" descr=""/>
          <p:cNvPicPr/>
          <p:nvPr/>
        </p:nvPicPr>
        <p:blipFill>
          <a:blip r:embed="rId1"/>
          <a:stretch/>
        </p:blipFill>
        <p:spPr>
          <a:xfrm>
            <a:off x="0" y="213840"/>
            <a:ext cx="9174240" cy="649152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35640" y="3548160"/>
            <a:ext cx="9143640" cy="314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6997680" y="6597720"/>
            <a:ext cx="213156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D13074AE-6785-424A-B1AB-E9824FE5DB2C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158040" y="1341360"/>
            <a:ext cx="58006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One possible space-time picture of this process is: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279000" y="4221000"/>
            <a:ext cx="65034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The corresponding term in the perturbation expansion is: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254" name="Picture 70" descr="TP_tmp"/>
          <p:cNvPicPr/>
          <p:nvPr/>
        </p:nvPicPr>
        <p:blipFill>
          <a:blip r:embed="rId1"/>
          <a:stretch/>
        </p:blipFill>
        <p:spPr>
          <a:xfrm>
            <a:off x="2609280" y="4605480"/>
            <a:ext cx="4221000" cy="1595160"/>
          </a:xfrm>
          <a:prstGeom prst="rect">
            <a:avLst/>
          </a:prstGeom>
          <a:ln>
            <a:noFill/>
          </a:ln>
        </p:spPr>
      </p:pic>
      <p:grpSp>
        <p:nvGrpSpPr>
          <p:cNvPr id="255" name="Group 5"/>
          <p:cNvGrpSpPr/>
          <p:nvPr/>
        </p:nvGrpSpPr>
        <p:grpSpPr>
          <a:xfrm>
            <a:off x="714960" y="1413000"/>
            <a:ext cx="7742880" cy="2859120"/>
            <a:chOff x="714960" y="1413000"/>
            <a:chExt cx="7742880" cy="2859120"/>
          </a:xfrm>
        </p:grpSpPr>
        <p:sp>
          <p:nvSpPr>
            <p:cNvPr id="256" name="CustomShape 6"/>
            <p:cNvSpPr/>
            <p:nvPr/>
          </p:nvSpPr>
          <p:spPr>
            <a:xfrm>
              <a:off x="1198440" y="1413000"/>
              <a:ext cx="167040" cy="39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Line 7"/>
            <p:cNvSpPr/>
            <p:nvPr/>
          </p:nvSpPr>
          <p:spPr>
            <a:xfrm flipV="1">
              <a:off x="1114920" y="1815840"/>
              <a:ext cx="0" cy="226692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Line 8"/>
            <p:cNvSpPr/>
            <p:nvPr/>
          </p:nvSpPr>
          <p:spPr>
            <a:xfrm>
              <a:off x="816120" y="3940200"/>
              <a:ext cx="2759040" cy="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59" name="Group 9"/>
            <p:cNvGrpSpPr/>
            <p:nvPr/>
          </p:nvGrpSpPr>
          <p:grpSpPr>
            <a:xfrm>
              <a:off x="1513440" y="2102040"/>
              <a:ext cx="599400" cy="325440"/>
              <a:chOff x="1513440" y="2102040"/>
              <a:chExt cx="599400" cy="325440"/>
            </a:xfrm>
          </p:grpSpPr>
          <p:sp>
            <p:nvSpPr>
              <p:cNvPr id="260" name="Line 10"/>
              <p:cNvSpPr/>
              <p:nvPr/>
            </p:nvSpPr>
            <p:spPr>
              <a:xfrm>
                <a:off x="1513440" y="2103480"/>
                <a:ext cx="399960" cy="21600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1" name="Line 11"/>
              <p:cNvSpPr/>
              <p:nvPr/>
            </p:nvSpPr>
            <p:spPr>
              <a:xfrm>
                <a:off x="1513440" y="2102040"/>
                <a:ext cx="599400" cy="3254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62" name="Group 12"/>
            <p:cNvGrpSpPr/>
            <p:nvPr/>
          </p:nvGrpSpPr>
          <p:grpSpPr>
            <a:xfrm>
              <a:off x="2099880" y="2042640"/>
              <a:ext cx="1153440" cy="378720"/>
              <a:chOff x="2099880" y="2042640"/>
              <a:chExt cx="1153440" cy="378720"/>
            </a:xfrm>
          </p:grpSpPr>
          <p:sp>
            <p:nvSpPr>
              <p:cNvPr id="263" name="Line 13"/>
              <p:cNvSpPr/>
              <p:nvPr/>
            </p:nvSpPr>
            <p:spPr>
              <a:xfrm flipV="1">
                <a:off x="2101680" y="2168280"/>
                <a:ext cx="767880" cy="2530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4" name="Line 14"/>
              <p:cNvSpPr/>
              <p:nvPr/>
            </p:nvSpPr>
            <p:spPr>
              <a:xfrm flipV="1">
                <a:off x="2099880" y="2042640"/>
                <a:ext cx="1153440" cy="3769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65" name="Group 15"/>
            <p:cNvGrpSpPr/>
            <p:nvPr/>
          </p:nvGrpSpPr>
          <p:grpSpPr>
            <a:xfrm>
              <a:off x="2111040" y="2425680"/>
              <a:ext cx="499680" cy="577440"/>
              <a:chOff x="2111040" y="2425680"/>
              <a:chExt cx="499680" cy="577440"/>
            </a:xfrm>
          </p:grpSpPr>
          <p:sp>
            <p:nvSpPr>
              <p:cNvPr id="266" name="Line 16"/>
              <p:cNvSpPr/>
              <p:nvPr/>
            </p:nvSpPr>
            <p:spPr>
              <a:xfrm>
                <a:off x="2111040" y="2428200"/>
                <a:ext cx="333360" cy="3830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7" name="Line 17"/>
              <p:cNvSpPr/>
              <p:nvPr/>
            </p:nvSpPr>
            <p:spPr>
              <a:xfrm>
                <a:off x="2111040" y="2425680"/>
                <a:ext cx="499680" cy="5774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68" name="Group 18"/>
            <p:cNvGrpSpPr/>
            <p:nvPr/>
          </p:nvGrpSpPr>
          <p:grpSpPr>
            <a:xfrm>
              <a:off x="2609640" y="3002040"/>
              <a:ext cx="599040" cy="325440"/>
              <a:chOff x="2609640" y="3002040"/>
              <a:chExt cx="599040" cy="325440"/>
            </a:xfrm>
          </p:grpSpPr>
          <p:sp>
            <p:nvSpPr>
              <p:cNvPr id="269" name="Line 19"/>
              <p:cNvSpPr/>
              <p:nvPr/>
            </p:nvSpPr>
            <p:spPr>
              <a:xfrm>
                <a:off x="2609640" y="3003480"/>
                <a:ext cx="399600" cy="216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0" name="Line 20"/>
              <p:cNvSpPr/>
              <p:nvPr/>
            </p:nvSpPr>
            <p:spPr>
              <a:xfrm>
                <a:off x="2609640" y="3002040"/>
                <a:ext cx="599040" cy="3254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71" name="Group 21"/>
            <p:cNvGrpSpPr/>
            <p:nvPr/>
          </p:nvGrpSpPr>
          <p:grpSpPr>
            <a:xfrm>
              <a:off x="1436040" y="2977920"/>
              <a:ext cx="1153800" cy="378720"/>
              <a:chOff x="1436040" y="2977920"/>
              <a:chExt cx="1153800" cy="378720"/>
            </a:xfrm>
          </p:grpSpPr>
          <p:sp>
            <p:nvSpPr>
              <p:cNvPr id="272" name="Line 22"/>
              <p:cNvSpPr/>
              <p:nvPr/>
            </p:nvSpPr>
            <p:spPr>
              <a:xfrm flipV="1">
                <a:off x="1437840" y="3103560"/>
                <a:ext cx="768240" cy="2530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3" name="Line 23"/>
              <p:cNvSpPr/>
              <p:nvPr/>
            </p:nvSpPr>
            <p:spPr>
              <a:xfrm flipV="1">
                <a:off x="1436040" y="2977920"/>
                <a:ext cx="1153800" cy="3769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4" name="CustomShape 24"/>
            <p:cNvSpPr/>
            <p:nvPr/>
          </p:nvSpPr>
          <p:spPr>
            <a:xfrm>
              <a:off x="1218960" y="1816200"/>
              <a:ext cx="3164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5" name="CustomShape 25"/>
            <p:cNvSpPr/>
            <p:nvPr/>
          </p:nvSpPr>
          <p:spPr>
            <a:xfrm>
              <a:off x="3245400" y="1754280"/>
              <a:ext cx="30420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ff"/>
                  </a:solidFill>
                  <a:latin typeface="Palatino"/>
                </a:rPr>
                <a:t>c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6" name="CustomShape 26"/>
            <p:cNvSpPr/>
            <p:nvPr/>
          </p:nvSpPr>
          <p:spPr>
            <a:xfrm>
              <a:off x="1175040" y="3086280"/>
              <a:ext cx="32256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ff0000"/>
                  </a:solidFill>
                  <a:latin typeface="Palatino"/>
                </a:rPr>
                <a:t>b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7" name="CustomShape 27"/>
            <p:cNvSpPr/>
            <p:nvPr/>
          </p:nvSpPr>
          <p:spPr>
            <a:xfrm>
              <a:off x="3162240" y="3086280"/>
              <a:ext cx="33300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ff0000"/>
                  </a:solidFill>
                  <a:latin typeface="Palatino"/>
                </a:rPr>
                <a:t>d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8" name="CustomShape 28"/>
            <p:cNvSpPr/>
            <p:nvPr/>
          </p:nvSpPr>
          <p:spPr>
            <a:xfrm>
              <a:off x="2398680" y="2379600"/>
              <a:ext cx="33300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x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79" name="CustomShape 29"/>
            <p:cNvSpPr/>
            <p:nvPr/>
          </p:nvSpPr>
          <p:spPr>
            <a:xfrm>
              <a:off x="1955520" y="1971720"/>
              <a:ext cx="418320" cy="40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Palatino"/>
                </a:rPr>
                <a:t>V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Palatino"/>
                </a:rPr>
                <a:t>ji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0" name="CustomShape 30"/>
            <p:cNvSpPr/>
            <p:nvPr/>
          </p:nvSpPr>
          <p:spPr>
            <a:xfrm>
              <a:off x="2317320" y="3003480"/>
              <a:ext cx="418320" cy="40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Palatino"/>
                </a:rPr>
                <a:t>V</a:t>
              </a:r>
              <a:r>
                <a:rPr b="0" i="1" lang="en-GB" sz="1800" spc="-1" strike="noStrike" baseline="-25000">
                  <a:solidFill>
                    <a:srgbClr val="000000"/>
                  </a:solidFill>
                  <a:latin typeface="Palatino"/>
                </a:rPr>
                <a:t>fj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1" name="CustomShape 31"/>
            <p:cNvSpPr/>
            <p:nvPr/>
          </p:nvSpPr>
          <p:spPr>
            <a:xfrm>
              <a:off x="1474920" y="3483000"/>
              <a:ext cx="2660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i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82" name="CustomShape 32"/>
            <p:cNvSpPr/>
            <p:nvPr/>
          </p:nvSpPr>
          <p:spPr>
            <a:xfrm>
              <a:off x="2206080" y="3483000"/>
              <a:ext cx="2660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j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83" name="CustomShape 33"/>
            <p:cNvSpPr/>
            <p:nvPr/>
          </p:nvSpPr>
          <p:spPr>
            <a:xfrm>
              <a:off x="2879640" y="3471840"/>
              <a:ext cx="2660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f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284" name="Line 34"/>
            <p:cNvSpPr/>
            <p:nvPr/>
          </p:nvSpPr>
          <p:spPr>
            <a:xfrm flipV="1">
              <a:off x="1647000" y="1887120"/>
              <a:ext cx="0" cy="1621080"/>
            </a:xfrm>
            <a:prstGeom prst="line">
              <a:avLst/>
            </a:prstGeom>
            <a:ln w="22320">
              <a:solidFill>
                <a:srgbClr val="000000"/>
              </a:solidFill>
              <a:custDash>
                <a:ds d="0" sp="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Line 35"/>
            <p:cNvSpPr/>
            <p:nvPr/>
          </p:nvSpPr>
          <p:spPr>
            <a:xfrm flipV="1">
              <a:off x="2377800" y="1887120"/>
              <a:ext cx="0" cy="1621080"/>
            </a:xfrm>
            <a:prstGeom prst="line">
              <a:avLst/>
            </a:prstGeom>
            <a:ln w="22320">
              <a:solidFill>
                <a:srgbClr val="000000"/>
              </a:solidFill>
              <a:custDash>
                <a:ds d="0" sp="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Line 36"/>
            <p:cNvSpPr/>
            <p:nvPr/>
          </p:nvSpPr>
          <p:spPr>
            <a:xfrm flipV="1">
              <a:off x="3075480" y="1851120"/>
              <a:ext cx="0" cy="1620720"/>
            </a:xfrm>
            <a:prstGeom prst="line">
              <a:avLst/>
            </a:prstGeom>
            <a:ln w="22320">
              <a:solidFill>
                <a:srgbClr val="000000"/>
              </a:solidFill>
              <a:custDash>
                <a:ds d="0" sp="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37"/>
            <p:cNvSpPr/>
            <p:nvPr/>
          </p:nvSpPr>
          <p:spPr>
            <a:xfrm>
              <a:off x="2848320" y="3903840"/>
              <a:ext cx="6318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Palatino"/>
                </a:rPr>
                <a:t>time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8" name="CustomShape 38"/>
            <p:cNvSpPr/>
            <p:nvPr/>
          </p:nvSpPr>
          <p:spPr>
            <a:xfrm rot="16200000">
              <a:off x="528120" y="1988280"/>
              <a:ext cx="741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Palatino"/>
                </a:rPr>
                <a:t>space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89" name="CustomShape 39"/>
            <p:cNvSpPr/>
            <p:nvPr/>
          </p:nvSpPr>
          <p:spPr>
            <a:xfrm>
              <a:off x="3906000" y="1851120"/>
              <a:ext cx="15861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800" spc="-1" strike="noStrike">
                  <a:latin typeface="Arial"/>
                </a:rPr>
                <a:t>Initial state </a:t>
              </a:r>
              <a:r>
                <a:rPr b="0" i="1" lang="en-GB" sz="1800" spc="-1" strike="noStrike">
                  <a:solidFill>
                    <a:srgbClr val="000000"/>
                  </a:solidFill>
                  <a:latin typeface="Palatino"/>
                </a:rPr>
                <a:t>i </a:t>
              </a:r>
              <a:r>
                <a:rPr b="0" lang="en-GB" sz="1800" spc="-1" strike="noStrike">
                  <a:latin typeface="Arial"/>
                </a:rPr>
                <a:t>: 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90" name="CustomShape 40"/>
            <p:cNvSpPr/>
            <p:nvPr/>
          </p:nvSpPr>
          <p:spPr>
            <a:xfrm>
              <a:off x="3900240" y="2138400"/>
              <a:ext cx="15480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800" spc="-1" strike="noStrike">
                  <a:latin typeface="Arial"/>
                </a:rPr>
                <a:t>Final state </a:t>
              </a:r>
              <a:r>
                <a:rPr b="0" i="1" lang="en-GB" sz="1800" spc="-1" strike="noStrike">
                  <a:solidFill>
                    <a:srgbClr val="000000"/>
                  </a:solidFill>
                  <a:latin typeface="Palatino"/>
                </a:rPr>
                <a:t>f </a:t>
              </a:r>
              <a:r>
                <a:rPr b="0" lang="en-GB" sz="1800" spc="-1" strike="noStrike">
                  <a:latin typeface="Arial"/>
                </a:rPr>
                <a:t>: 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91" name="CustomShape 41"/>
            <p:cNvSpPr/>
            <p:nvPr/>
          </p:nvSpPr>
          <p:spPr>
            <a:xfrm>
              <a:off x="3929040" y="2463840"/>
              <a:ext cx="23223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800" spc="-1" strike="noStrike">
                  <a:latin typeface="Arial"/>
                </a:rPr>
                <a:t>Intermediate state </a:t>
              </a:r>
              <a:r>
                <a:rPr b="0" i="1" lang="en-GB" sz="1800" spc="-1" strike="noStrike">
                  <a:solidFill>
                    <a:srgbClr val="000000"/>
                  </a:solidFill>
                  <a:latin typeface="Palatino"/>
                </a:rPr>
                <a:t>j </a:t>
              </a:r>
              <a:r>
                <a:rPr b="0" lang="en-GB" sz="1800" spc="-1" strike="noStrike">
                  <a:latin typeface="Arial"/>
                </a:rPr>
                <a:t>: 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292" name="CustomShape 42"/>
            <p:cNvSpPr/>
            <p:nvPr/>
          </p:nvSpPr>
          <p:spPr>
            <a:xfrm>
              <a:off x="3949200" y="2935440"/>
              <a:ext cx="4508640" cy="73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buClr>
                  <a:srgbClr val="ff0000"/>
                </a:buClr>
                <a:buFont typeface="Arial"/>
                <a:buChar char="•"/>
              </a:pPr>
              <a:r>
                <a:rPr b="0" lang="en-GB" sz="1800" spc="-1" strike="noStrike">
                  <a:latin typeface="Arial"/>
                </a:rPr>
                <a:t>This</a:t>
              </a:r>
              <a:r>
                <a:rPr b="0" lang="en-GB" sz="1800" spc="-1" strike="noStrike">
                  <a:solidFill>
                    <a:srgbClr val="000000"/>
                  </a:solidFill>
                  <a:latin typeface="Arial"/>
                </a:rPr>
                <a:t> time-ordered</a:t>
              </a:r>
              <a:r>
                <a:rPr b="0" lang="en-GB" sz="1800" spc="-1" strike="noStrike">
                  <a:latin typeface="Arial"/>
                </a:rPr>
                <a:t> diagram corresponds to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ff"/>
                  </a:solidFill>
                  <a:latin typeface="Palatino"/>
                </a:rPr>
                <a:t>  </a:t>
              </a:r>
              <a:r>
                <a:rPr b="0" i="1" lang="en-GB" sz="24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r>
                <a:rPr b="0" lang="en-GB" sz="1800" spc="-1" strike="noStrike">
                  <a:latin typeface="Arial"/>
                </a:rPr>
                <a:t> </a:t>
              </a:r>
              <a:r>
                <a:rPr b="0" lang="ja-JP" sz="1800" spc="-1" strike="noStrike">
                  <a:latin typeface="Arial"/>
                </a:rPr>
                <a:t>“</a:t>
              </a:r>
              <a:r>
                <a:rPr b="0" lang="en-GB" sz="1800" spc="-1" strike="noStrike">
                  <a:latin typeface="Arial"/>
                </a:rPr>
                <a:t>emitting</a:t>
              </a:r>
              <a:r>
                <a:rPr b="0" lang="ja-JP" sz="1800" spc="-1" strike="noStrike">
                  <a:latin typeface="Arial"/>
                </a:rPr>
                <a:t>”</a:t>
              </a:r>
              <a:r>
                <a:rPr b="0" lang="en-GB" sz="1800" spc="-1" strike="noStrike">
                  <a:latin typeface="Arial"/>
                </a:rPr>
                <a:t> </a:t>
              </a: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x</a:t>
              </a:r>
              <a:r>
                <a:rPr b="0" lang="en-GB" sz="1800" spc="-1" strike="noStrike">
                  <a:latin typeface="Arial"/>
                </a:rPr>
                <a:t> and then </a:t>
              </a:r>
              <a:r>
                <a:rPr b="0" i="1" lang="en-GB" sz="2400" spc="-1" strike="noStrike">
                  <a:solidFill>
                    <a:srgbClr val="ff0000"/>
                  </a:solidFill>
                  <a:latin typeface="Palatino"/>
                </a:rPr>
                <a:t>b</a:t>
              </a:r>
              <a:r>
                <a:rPr b="0" lang="en-GB" sz="1800" spc="-1" strike="noStrike">
                  <a:latin typeface="Arial"/>
                </a:rPr>
                <a:t> “absorbing” </a:t>
              </a: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x</a:t>
              </a:r>
              <a:r>
                <a:rPr b="0" lang="en-GB" sz="1800" spc="-1" strike="noStrike">
                  <a:latin typeface="Arial"/>
                </a:rPr>
                <a:t>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293" name="Picture 73" descr="TP_tmp"/>
            <p:cNvPicPr/>
            <p:nvPr/>
          </p:nvPicPr>
          <p:blipFill>
            <a:blip r:embed="rId2"/>
            <a:stretch/>
          </p:blipFill>
          <p:spPr>
            <a:xfrm>
              <a:off x="5535360" y="1889280"/>
              <a:ext cx="615600" cy="285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4" name="Picture 74" descr="TP_tmp"/>
            <p:cNvPicPr/>
            <p:nvPr/>
          </p:nvPicPr>
          <p:blipFill>
            <a:blip r:embed="rId3"/>
            <a:stretch/>
          </p:blipFill>
          <p:spPr>
            <a:xfrm>
              <a:off x="5535360" y="2175120"/>
              <a:ext cx="615600" cy="285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5" name="Picture 75" descr="TP_tmp"/>
            <p:cNvPicPr/>
            <p:nvPr/>
          </p:nvPicPr>
          <p:blipFill>
            <a:blip r:embed="rId4"/>
            <a:stretch/>
          </p:blipFill>
          <p:spPr>
            <a:xfrm>
              <a:off x="6241680" y="2498760"/>
              <a:ext cx="1054800" cy="2858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6" name="Group 43"/>
          <p:cNvGrpSpPr/>
          <p:nvPr/>
        </p:nvGrpSpPr>
        <p:grpSpPr>
          <a:xfrm>
            <a:off x="385200" y="701640"/>
            <a:ext cx="7171920" cy="642600"/>
            <a:chOff x="385200" y="701640"/>
            <a:chExt cx="7171920" cy="642600"/>
          </a:xfrm>
        </p:grpSpPr>
        <p:sp>
          <p:nvSpPr>
            <p:cNvPr id="297" name="CustomShape 44"/>
            <p:cNvSpPr/>
            <p:nvPr/>
          </p:nvSpPr>
          <p:spPr>
            <a:xfrm>
              <a:off x="385200" y="701640"/>
              <a:ext cx="7041960" cy="642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buClr>
                  <a:srgbClr val="ff0000"/>
                </a:buClr>
                <a:buFont typeface="Arial"/>
                <a:buChar char="•"/>
              </a:pPr>
              <a:r>
                <a:rPr b="0" lang="en-GB" sz="1800" spc="-1" strike="noStrike">
                  <a:latin typeface="Arial"/>
                </a:rPr>
                <a:t>Consider the particle interaction                                which occurs  </a:t>
              </a:r>
              <a:endParaRPr b="0" lang="es-ES" sz="1800" spc="-1" strike="noStrike">
                <a:latin typeface="Arial"/>
              </a:endParaRPr>
            </a:p>
            <a:p>
              <a:pPr/>
              <a:r>
                <a:rPr b="0" lang="en-GB" sz="1800" spc="-1" strike="noStrike">
                  <a:latin typeface="Arial"/>
                </a:rPr>
                <a:t>  </a:t>
              </a:r>
              <a:r>
                <a:rPr b="0" lang="en-GB" sz="1800" spc="-1" strike="noStrike">
                  <a:latin typeface="Arial"/>
                </a:rPr>
                <a:t>via an intermediate state corresponding to the exchange of particle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298" name="Picture 72" descr="TP_tmp"/>
            <p:cNvPicPr/>
            <p:nvPr/>
          </p:nvPicPr>
          <p:blipFill>
            <a:blip r:embed="rId5"/>
            <a:stretch/>
          </p:blipFill>
          <p:spPr>
            <a:xfrm>
              <a:off x="3960000" y="730080"/>
              <a:ext cx="1641240" cy="285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9" name="Picture 76" descr="TP_tmp"/>
            <p:cNvPicPr/>
            <p:nvPr/>
          </p:nvPicPr>
          <p:blipFill>
            <a:blip r:embed="rId6"/>
            <a:stretch/>
          </p:blipFill>
          <p:spPr>
            <a:xfrm>
              <a:off x="7396200" y="1089000"/>
              <a:ext cx="160920" cy="146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0" name="Group 45"/>
          <p:cNvGrpSpPr/>
          <p:nvPr/>
        </p:nvGrpSpPr>
        <p:grpSpPr>
          <a:xfrm>
            <a:off x="482400" y="6129360"/>
            <a:ext cx="7142040" cy="463320"/>
            <a:chOff x="482400" y="6129360"/>
            <a:chExt cx="7142040" cy="463320"/>
          </a:xfrm>
        </p:grpSpPr>
        <p:sp>
          <p:nvSpPr>
            <p:cNvPr id="301" name="CustomShape 46"/>
            <p:cNvSpPr/>
            <p:nvPr/>
          </p:nvSpPr>
          <p:spPr>
            <a:xfrm>
              <a:off x="482400" y="6129360"/>
              <a:ext cx="71420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buClr>
                  <a:srgbClr val="ff0000"/>
                </a:buClr>
                <a:buFont typeface="Arial"/>
                <a:buChar char="•"/>
              </a:pPr>
              <a:r>
                <a:rPr b="0" lang="en-GB" sz="1800" spc="-1" strike="noStrike">
                  <a:latin typeface="Arial"/>
                </a:rPr>
                <a:t>         </a:t>
              </a:r>
              <a:r>
                <a:rPr b="0" lang="en-GB" sz="1800" spc="-1" strike="noStrike">
                  <a:latin typeface="Arial"/>
                </a:rPr>
                <a:t>refers to the time-ordering where </a:t>
              </a: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a</a:t>
              </a:r>
              <a:r>
                <a:rPr b="0" lang="en-GB" sz="1800" spc="-1" strike="noStrike">
                  <a:solidFill>
                    <a:srgbClr val="000000"/>
                  </a:solidFill>
                  <a:latin typeface="Arial"/>
                </a:rPr>
                <a:t> </a:t>
              </a:r>
              <a:r>
                <a:rPr b="0" lang="en-GB" sz="1800" spc="-1" strike="noStrike">
                  <a:latin typeface="Arial"/>
                </a:rPr>
                <a:t>emits </a:t>
              </a: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x</a:t>
              </a:r>
              <a:r>
                <a:rPr b="0" lang="en-GB" sz="1800" spc="-1" strike="noStrike">
                  <a:latin typeface="Arial"/>
                </a:rPr>
                <a:t> before </a:t>
              </a: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b</a:t>
              </a:r>
              <a:r>
                <a:rPr b="0" lang="en-GB" sz="1800" spc="-1" strike="noStrike">
                  <a:latin typeface="Arial"/>
                </a:rPr>
                <a:t> absorbs it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302" name="Picture 80" descr="TP_tmp"/>
            <p:cNvPicPr/>
            <p:nvPr/>
          </p:nvPicPr>
          <p:blipFill>
            <a:blip r:embed="rId7"/>
            <a:stretch/>
          </p:blipFill>
          <p:spPr>
            <a:xfrm>
              <a:off x="783720" y="6183360"/>
              <a:ext cx="378000" cy="4093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3" name="CustomShape 47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6997680" y="6597720"/>
            <a:ext cx="213156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810D5651-7F69-434E-8A7B-BAC2735BB6DB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829440" y="2611440"/>
            <a:ext cx="58165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where </a:t>
            </a:r>
            <a:r>
              <a:rPr b="0" i="1" lang="en-GB" sz="2400" spc="-1" strike="noStrike">
                <a:solidFill>
                  <a:srgbClr val="000000"/>
                </a:solidFill>
                <a:latin typeface="Palatino"/>
              </a:rPr>
              <a:t>k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runs over all particles in the matrix element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596160" y="3032280"/>
            <a:ext cx="17834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Here we  have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308" name="Group 5"/>
          <p:cNvGrpSpPr/>
          <p:nvPr/>
        </p:nvGrpSpPr>
        <p:grpSpPr>
          <a:xfrm>
            <a:off x="865440" y="4016520"/>
            <a:ext cx="7019280" cy="459720"/>
            <a:chOff x="865440" y="4016520"/>
            <a:chExt cx="7019280" cy="459720"/>
          </a:xfrm>
        </p:grpSpPr>
        <p:sp>
          <p:nvSpPr>
            <p:cNvPr id="309" name="CustomShape 6"/>
            <p:cNvSpPr/>
            <p:nvPr/>
          </p:nvSpPr>
          <p:spPr>
            <a:xfrm>
              <a:off x="865440" y="4016520"/>
              <a:ext cx="701928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800" spc="-1" strike="noStrike">
                  <a:latin typeface="Arial"/>
                </a:rPr>
                <a:t>                     </a:t>
              </a:r>
              <a:r>
                <a:rPr b="0" lang="en-GB" sz="1800" spc="-1" strike="noStrike">
                  <a:latin typeface="Arial"/>
                </a:rPr>
                <a:t>is the </a:t>
              </a:r>
              <a:r>
                <a:rPr b="0" lang="ja-JP" sz="1800" spc="-1" strike="noStrike">
                  <a:latin typeface="Arial"/>
                </a:rPr>
                <a:t>“</a:t>
              </a:r>
              <a:r>
                <a:rPr b="0" lang="en-GB" sz="1800" spc="-1" strike="noStrike">
                  <a:solidFill>
                    <a:srgbClr val="ff0000"/>
                  </a:solidFill>
                  <a:latin typeface="Arial"/>
                </a:rPr>
                <a:t>Lorentz Invariant</a:t>
              </a:r>
              <a:r>
                <a:rPr b="0" lang="ja-JP" sz="1800" spc="-1" strike="noStrike">
                  <a:solidFill>
                    <a:srgbClr val="ff0000"/>
                  </a:solidFill>
                  <a:latin typeface="Arial"/>
                </a:rPr>
                <a:t>”</a:t>
              </a:r>
              <a:r>
                <a:rPr b="0" lang="en-GB" sz="1800" spc="-1" strike="noStrike">
                  <a:latin typeface="Arial"/>
                </a:rPr>
                <a:t> matrix element for </a:t>
              </a:r>
              <a:r>
                <a:rPr b="0" i="1" lang="en-GB" sz="24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r>
                <a:rPr b="0" i="1" lang="en-GB" sz="2400" spc="-1" strike="noStrike">
                  <a:latin typeface="Palatino"/>
                </a:rPr>
                <a:t> </a:t>
              </a:r>
              <a:r>
                <a:rPr b="0" lang="en-GB" sz="1800" spc="-1" strike="noStrike">
                  <a:solidFill>
                    <a:srgbClr val="000000"/>
                  </a:solidFill>
                  <a:latin typeface="Wingdings 3"/>
                  <a:ea typeface="Wingdings 3"/>
                </a:rPr>
                <a:t></a:t>
              </a:r>
              <a:r>
                <a:rPr b="0" lang="en-GB" sz="1800" spc="-1" strike="noStrike">
                  <a:solidFill>
                    <a:srgbClr val="000000"/>
                  </a:solidFill>
                  <a:latin typeface="Palatino"/>
                </a:rPr>
                <a:t> </a:t>
              </a:r>
              <a:r>
                <a:rPr b="0" i="1" lang="en-GB" sz="2400" spc="-1" strike="noStrike">
                  <a:solidFill>
                    <a:srgbClr val="0000ff"/>
                  </a:solidFill>
                  <a:latin typeface="Palatino"/>
                </a:rPr>
                <a:t>c</a:t>
              </a:r>
              <a:r>
                <a:rPr b="0" i="1" lang="en-GB" sz="2400" spc="-1" strike="noStrike">
                  <a:latin typeface="Palatino"/>
                </a:rPr>
                <a:t> + </a:t>
              </a: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x</a:t>
              </a:r>
              <a:r>
                <a:rPr b="0" lang="en-GB" sz="1800" spc="-1" strike="noStrike">
                  <a:latin typeface="Arial"/>
                </a:rPr>
                <a:t>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310" name="Picture 40" descr="TP_tmp"/>
            <p:cNvPicPr/>
            <p:nvPr/>
          </p:nvPicPr>
          <p:blipFill>
            <a:blip r:embed="rId1"/>
            <a:stretch/>
          </p:blipFill>
          <p:spPr>
            <a:xfrm>
              <a:off x="883440" y="4124160"/>
              <a:ext cx="1025640" cy="322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1" name="CustomShape 7"/>
          <p:cNvSpPr/>
          <p:nvPr/>
        </p:nvSpPr>
        <p:spPr>
          <a:xfrm>
            <a:off x="592560" y="4437000"/>
            <a:ext cx="72489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Wingdings" charset="2"/>
              <a:buChar char="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The simplest Lorentz Invariant quantity is a scalar, in this case 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312" name="Group 8"/>
          <p:cNvGrpSpPr/>
          <p:nvPr/>
        </p:nvGrpSpPr>
        <p:grpSpPr>
          <a:xfrm>
            <a:off x="832320" y="5384880"/>
            <a:ext cx="6597360" cy="459720"/>
            <a:chOff x="832320" y="5384880"/>
            <a:chExt cx="6597360" cy="459720"/>
          </a:xfrm>
        </p:grpSpPr>
        <p:pic>
          <p:nvPicPr>
            <p:cNvPr id="313" name="Picture 44" descr="TP_tmp"/>
            <p:cNvPicPr/>
            <p:nvPr/>
          </p:nvPicPr>
          <p:blipFill>
            <a:blip r:embed="rId2"/>
            <a:stretch/>
          </p:blipFill>
          <p:spPr>
            <a:xfrm>
              <a:off x="832320" y="5492880"/>
              <a:ext cx="366120" cy="277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14" name="CustomShape 9"/>
            <p:cNvSpPr/>
            <p:nvPr/>
          </p:nvSpPr>
          <p:spPr>
            <a:xfrm>
              <a:off x="1526040" y="5384880"/>
              <a:ext cx="59036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800" spc="-1" strike="noStrike">
                  <a:latin typeface="Arial"/>
                </a:rPr>
                <a:t>is a measure of the strength of the interaction </a:t>
              </a:r>
              <a:r>
                <a:rPr b="0" i="1" lang="en-GB" sz="24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r>
                <a:rPr b="0" i="1" lang="en-GB" sz="2400" spc="-1" strike="noStrike">
                  <a:latin typeface="Palatino"/>
                </a:rPr>
                <a:t> </a:t>
              </a:r>
              <a:r>
                <a:rPr b="0" lang="en-GB" sz="1800" spc="-1" strike="noStrike">
                  <a:solidFill>
                    <a:srgbClr val="000000"/>
                  </a:solidFill>
                  <a:latin typeface="Wingdings 3"/>
                  <a:ea typeface="Wingdings 3"/>
                </a:rPr>
                <a:t></a:t>
              </a:r>
              <a:r>
                <a:rPr b="0" lang="en-GB" sz="1800" spc="-1" strike="noStrike">
                  <a:solidFill>
                    <a:srgbClr val="000000"/>
                  </a:solidFill>
                  <a:latin typeface="Palatino"/>
                </a:rPr>
                <a:t> </a:t>
              </a:r>
              <a:r>
                <a:rPr b="0" i="1" lang="en-GB" sz="2400" spc="-1" strike="noStrike">
                  <a:solidFill>
                    <a:srgbClr val="0000ff"/>
                  </a:solidFill>
                  <a:latin typeface="Palatino"/>
                </a:rPr>
                <a:t>c</a:t>
              </a:r>
              <a:r>
                <a:rPr b="0" i="1" lang="en-GB" sz="2400" spc="-1" strike="noStrike">
                  <a:latin typeface="Palatino"/>
                </a:rPr>
                <a:t> + </a:t>
              </a: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x</a:t>
              </a:r>
              <a:r>
                <a:rPr b="0" lang="en-GB" sz="1800" spc="-1" strike="noStrike">
                  <a:latin typeface="Arial"/>
                </a:rPr>
                <a:t> </a:t>
              </a:r>
              <a:endParaRPr b="0" lang="es-ES" sz="1800" spc="-1" strike="noStrike">
                <a:latin typeface="Arial"/>
              </a:endParaRPr>
            </a:p>
          </p:txBody>
        </p:sp>
      </p:grpSp>
      <p:pic>
        <p:nvPicPr>
          <p:cNvPr id="315" name="Picture 60" descr="TP_tmp"/>
          <p:cNvPicPr/>
          <p:nvPr/>
        </p:nvPicPr>
        <p:blipFill>
          <a:blip r:embed="rId3"/>
          <a:stretch/>
        </p:blipFill>
        <p:spPr>
          <a:xfrm>
            <a:off x="2363400" y="3274920"/>
            <a:ext cx="3317040" cy="730440"/>
          </a:xfrm>
          <a:prstGeom prst="rect">
            <a:avLst/>
          </a:prstGeom>
          <a:ln>
            <a:noFill/>
          </a:ln>
        </p:spPr>
      </p:pic>
      <p:pic>
        <p:nvPicPr>
          <p:cNvPr id="316" name="Picture 61" descr="TP_tmp"/>
          <p:cNvPicPr/>
          <p:nvPr/>
        </p:nvPicPr>
        <p:blipFill>
          <a:blip r:embed="rId4"/>
          <a:stretch/>
        </p:blipFill>
        <p:spPr>
          <a:xfrm>
            <a:off x="2393640" y="4834080"/>
            <a:ext cx="3317400" cy="642960"/>
          </a:xfrm>
          <a:prstGeom prst="rect">
            <a:avLst/>
          </a:prstGeom>
          <a:ln>
            <a:noFill/>
          </a:ln>
        </p:spPr>
      </p:pic>
      <p:sp>
        <p:nvSpPr>
          <p:cNvPr id="317" name="CustomShape 10"/>
          <p:cNvSpPr/>
          <p:nvPr/>
        </p:nvSpPr>
        <p:spPr>
          <a:xfrm>
            <a:off x="622800" y="6265800"/>
            <a:ext cx="58910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600" spc="-1" strike="noStrike">
                <a:solidFill>
                  <a:srgbClr val="800080"/>
                </a:solidFill>
                <a:latin typeface="Arial"/>
              </a:rPr>
              <a:t>Note : in this </a:t>
            </a:r>
            <a:r>
              <a:rPr b="1" lang="ja-JP" sz="1600" spc="-1" strike="noStrike">
                <a:solidFill>
                  <a:srgbClr val="800080"/>
                </a:solidFill>
                <a:latin typeface="Arial"/>
              </a:rPr>
              <a:t>“</a:t>
            </a:r>
            <a:r>
              <a:rPr b="1" lang="en-GB" sz="1600" spc="-1" strike="noStrike">
                <a:solidFill>
                  <a:srgbClr val="800080"/>
                </a:solidFill>
                <a:latin typeface="Arial"/>
              </a:rPr>
              <a:t>illustrative</a:t>
            </a:r>
            <a:r>
              <a:rPr b="1" lang="ja-JP" sz="1600" spc="-1" strike="noStrike">
                <a:solidFill>
                  <a:srgbClr val="800080"/>
                </a:solidFill>
                <a:latin typeface="Arial"/>
              </a:rPr>
              <a:t>”</a:t>
            </a:r>
            <a:r>
              <a:rPr b="1" lang="en-GB" sz="1600" spc="-1" strike="noStrike">
                <a:solidFill>
                  <a:srgbClr val="800080"/>
                </a:solidFill>
                <a:latin typeface="Arial"/>
              </a:rPr>
              <a:t> example </a:t>
            </a:r>
            <a:r>
              <a:rPr b="1" i="1" lang="en-GB" sz="1800" spc="-1" strike="noStrike">
                <a:solidFill>
                  <a:srgbClr val="800080"/>
                </a:solidFill>
                <a:latin typeface="Palatino"/>
              </a:rPr>
              <a:t>g </a:t>
            </a:r>
            <a:r>
              <a:rPr b="1" lang="en-GB" sz="1600" spc="-1" strike="noStrike">
                <a:solidFill>
                  <a:srgbClr val="800080"/>
                </a:solidFill>
                <a:latin typeface="Arial"/>
              </a:rPr>
              <a:t>is not dimensionless. </a:t>
            </a:r>
            <a:endParaRPr b="1" lang="es-ES" sz="16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318" name="Group 11"/>
          <p:cNvGrpSpPr/>
          <p:nvPr/>
        </p:nvGrpSpPr>
        <p:grpSpPr>
          <a:xfrm>
            <a:off x="605160" y="620640"/>
            <a:ext cx="7745400" cy="2160720"/>
            <a:chOff x="605160" y="620640"/>
            <a:chExt cx="7745400" cy="2160720"/>
          </a:xfrm>
        </p:grpSpPr>
        <p:grpSp>
          <p:nvGrpSpPr>
            <p:cNvPr id="319" name="Group 12"/>
            <p:cNvGrpSpPr/>
            <p:nvPr/>
          </p:nvGrpSpPr>
          <p:grpSpPr>
            <a:xfrm>
              <a:off x="6094800" y="620640"/>
              <a:ext cx="2255760" cy="1223640"/>
              <a:chOff x="6094800" y="620640"/>
              <a:chExt cx="2255760" cy="1223640"/>
            </a:xfrm>
          </p:grpSpPr>
          <p:grpSp>
            <p:nvGrpSpPr>
              <p:cNvPr id="320" name="Group 13"/>
              <p:cNvGrpSpPr/>
              <p:nvPr/>
            </p:nvGrpSpPr>
            <p:grpSpPr>
              <a:xfrm>
                <a:off x="6389640" y="942840"/>
                <a:ext cx="598680" cy="325440"/>
                <a:chOff x="6389640" y="942840"/>
                <a:chExt cx="598680" cy="325440"/>
              </a:xfrm>
            </p:grpSpPr>
            <p:sp>
              <p:nvSpPr>
                <p:cNvPr id="321" name="Line 14"/>
                <p:cNvSpPr/>
                <p:nvPr/>
              </p:nvSpPr>
              <p:spPr>
                <a:xfrm>
                  <a:off x="6389640" y="944280"/>
                  <a:ext cx="399240" cy="21600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2" name="Line 15"/>
                <p:cNvSpPr/>
                <p:nvPr/>
              </p:nvSpPr>
              <p:spPr>
                <a:xfrm>
                  <a:off x="6389640" y="942840"/>
                  <a:ext cx="598680" cy="32544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23" name="Group 16"/>
              <p:cNvGrpSpPr/>
              <p:nvPr/>
            </p:nvGrpSpPr>
            <p:grpSpPr>
              <a:xfrm>
                <a:off x="6975720" y="883800"/>
                <a:ext cx="1153440" cy="378360"/>
                <a:chOff x="6975720" y="883800"/>
                <a:chExt cx="1153440" cy="378360"/>
              </a:xfrm>
            </p:grpSpPr>
            <p:sp>
              <p:nvSpPr>
                <p:cNvPr id="324" name="Line 17"/>
                <p:cNvSpPr/>
                <p:nvPr/>
              </p:nvSpPr>
              <p:spPr>
                <a:xfrm flipV="1">
                  <a:off x="6977160" y="1009440"/>
                  <a:ext cx="768240" cy="25272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5" name="Line 18"/>
                <p:cNvSpPr/>
                <p:nvPr/>
              </p:nvSpPr>
              <p:spPr>
                <a:xfrm flipV="1">
                  <a:off x="6975720" y="883800"/>
                  <a:ext cx="1153440" cy="3765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326" name="Group 19"/>
              <p:cNvGrpSpPr/>
              <p:nvPr/>
            </p:nvGrpSpPr>
            <p:grpSpPr>
              <a:xfrm>
                <a:off x="6987240" y="1266840"/>
                <a:ext cx="498960" cy="577440"/>
                <a:chOff x="6987240" y="1266840"/>
                <a:chExt cx="498960" cy="577440"/>
              </a:xfrm>
            </p:grpSpPr>
            <p:sp>
              <p:nvSpPr>
                <p:cNvPr id="327" name="Line 20"/>
                <p:cNvSpPr/>
                <p:nvPr/>
              </p:nvSpPr>
              <p:spPr>
                <a:xfrm>
                  <a:off x="6987240" y="1269360"/>
                  <a:ext cx="333000" cy="38304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8" name="Line 21"/>
                <p:cNvSpPr/>
                <p:nvPr/>
              </p:nvSpPr>
              <p:spPr>
                <a:xfrm>
                  <a:off x="6987240" y="1266840"/>
                  <a:ext cx="498960" cy="57744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29" name="CustomShape 22"/>
              <p:cNvSpPr/>
              <p:nvPr/>
            </p:nvSpPr>
            <p:spPr>
              <a:xfrm>
                <a:off x="6094800" y="657360"/>
                <a:ext cx="316440" cy="459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n-GB" sz="2400" spc="-1" strike="noStrike">
                    <a:solidFill>
                      <a:srgbClr val="0000ff"/>
                    </a:solidFill>
                    <a:latin typeface="Palatino"/>
                  </a:rPr>
                  <a:t>a</a:t>
                </a:r>
                <a:endParaRPr b="0" lang="es-ES" sz="2400" spc="-1" strike="noStrike">
                  <a:latin typeface="Arial"/>
                </a:endParaRPr>
              </a:p>
            </p:txBody>
          </p:sp>
          <p:sp>
            <p:nvSpPr>
              <p:cNvPr id="330" name="CustomShape 23"/>
              <p:cNvSpPr/>
              <p:nvPr/>
            </p:nvSpPr>
            <p:spPr>
              <a:xfrm>
                <a:off x="7274880" y="1220760"/>
                <a:ext cx="333000" cy="459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n-GB" sz="2400" spc="-1" strike="noStrike">
                    <a:solidFill>
                      <a:srgbClr val="000000"/>
                    </a:solidFill>
                    <a:latin typeface="Palatino"/>
                  </a:rPr>
                  <a:t>x</a:t>
                </a:r>
                <a:endParaRPr b="0" lang="es-ES" sz="2400" spc="-1" strike="noStrike">
                  <a:latin typeface="Arial"/>
                </a:endParaRPr>
              </a:p>
            </p:txBody>
          </p:sp>
          <p:sp>
            <p:nvSpPr>
              <p:cNvPr id="331" name="CustomShape 24"/>
              <p:cNvSpPr/>
              <p:nvPr/>
            </p:nvSpPr>
            <p:spPr>
              <a:xfrm>
                <a:off x="6838920" y="812880"/>
                <a:ext cx="354600" cy="405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n-GB" sz="1800" spc="-1" strike="noStrike">
                    <a:solidFill>
                      <a:srgbClr val="000000"/>
                    </a:solidFill>
                    <a:latin typeface="Palatino"/>
                  </a:rPr>
                  <a:t>g</a:t>
                </a:r>
                <a:r>
                  <a:rPr b="0" i="1" lang="en-GB" sz="1800" spc="-1" strike="noStrike" baseline="-25000">
                    <a:solidFill>
                      <a:srgbClr val="000000"/>
                    </a:solidFill>
                    <a:latin typeface="Palatino"/>
                  </a:rPr>
                  <a:t>a</a:t>
                </a: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332" name="CustomShape 25"/>
              <p:cNvSpPr/>
              <p:nvPr/>
            </p:nvSpPr>
            <p:spPr>
              <a:xfrm>
                <a:off x="8046360" y="620640"/>
                <a:ext cx="304200" cy="459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i="1" lang="en-GB" sz="2400" spc="-1" strike="noStrike">
                    <a:solidFill>
                      <a:srgbClr val="0000ff"/>
                    </a:solidFill>
                    <a:latin typeface="Palatino"/>
                  </a:rPr>
                  <a:t>c</a:t>
                </a:r>
                <a:endParaRPr b="0" lang="es-ES" sz="2400" spc="-1" strike="noStrike">
                  <a:latin typeface="Arial"/>
                </a:endParaRPr>
              </a:p>
            </p:txBody>
          </p:sp>
        </p:grpSp>
        <p:sp>
          <p:nvSpPr>
            <p:cNvPr id="333" name="CustomShape 26"/>
            <p:cNvSpPr/>
            <p:nvPr/>
          </p:nvSpPr>
          <p:spPr>
            <a:xfrm>
              <a:off x="693360" y="657000"/>
              <a:ext cx="261864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buClr>
                  <a:srgbClr val="ff0000"/>
                </a:buClr>
                <a:buFont typeface="Arial"/>
                <a:buChar char="•"/>
              </a:pPr>
              <a:r>
                <a:rPr b="0" lang="en-GB" sz="1800" spc="-1" strike="noStrike">
                  <a:latin typeface="Arial"/>
                </a:rPr>
                <a:t>Need an expression for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34" name="CustomShape 27"/>
            <p:cNvSpPr/>
            <p:nvPr/>
          </p:nvSpPr>
          <p:spPr>
            <a:xfrm>
              <a:off x="4738680" y="658800"/>
              <a:ext cx="4215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800" spc="-1" strike="noStrike">
                  <a:latin typeface="Arial"/>
                </a:rPr>
                <a:t>in 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35" name="CustomShape 28"/>
            <p:cNvSpPr/>
            <p:nvPr/>
          </p:nvSpPr>
          <p:spPr>
            <a:xfrm>
              <a:off x="920160" y="982440"/>
              <a:ext cx="30582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800" spc="-1" strike="noStrike">
                  <a:latin typeface="Arial"/>
                </a:rPr>
                <a:t>non-invariant matrix element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336" name="Picture 23" descr="TP_tmp"/>
            <p:cNvPicPr/>
            <p:nvPr/>
          </p:nvPicPr>
          <p:blipFill>
            <a:blip r:embed="rId5"/>
            <a:stretch/>
          </p:blipFill>
          <p:spPr>
            <a:xfrm>
              <a:off x="4172760" y="1060560"/>
              <a:ext cx="295920" cy="291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7" name="CustomShape 29"/>
            <p:cNvSpPr/>
            <p:nvPr/>
          </p:nvSpPr>
          <p:spPr>
            <a:xfrm>
              <a:off x="605160" y="1743120"/>
              <a:ext cx="957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buClr>
                  <a:srgbClr val="ff0000"/>
                </a:buClr>
                <a:buFont typeface="Arial"/>
                <a:buChar char="•"/>
              </a:pPr>
              <a:r>
                <a:rPr b="0" lang="en-GB" sz="1800" spc="-1" strike="noStrike">
                  <a:latin typeface="Arial"/>
                </a:rPr>
                <a:t>Recall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338" name="Picture 26" descr="TP_tmp"/>
            <p:cNvPicPr/>
            <p:nvPr/>
          </p:nvPicPr>
          <p:blipFill>
            <a:blip r:embed="rId6"/>
            <a:stretch/>
          </p:blipFill>
          <p:spPr>
            <a:xfrm>
              <a:off x="1614600" y="1852560"/>
              <a:ext cx="295560" cy="291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9" name="CustomShape 30"/>
            <p:cNvSpPr/>
            <p:nvPr/>
          </p:nvSpPr>
          <p:spPr>
            <a:xfrm>
              <a:off x="2208600" y="1736640"/>
              <a:ext cx="453168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800" spc="-1" strike="noStrike">
                  <a:latin typeface="Arial"/>
                </a:rPr>
                <a:t>is related to the invariant matrix element by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340" name="Picture 59" descr="TP_tmp"/>
            <p:cNvPicPr/>
            <p:nvPr/>
          </p:nvPicPr>
          <p:blipFill>
            <a:blip r:embed="rId7"/>
            <a:stretch/>
          </p:blipFill>
          <p:spPr>
            <a:xfrm>
              <a:off x="3469320" y="733320"/>
              <a:ext cx="1188360" cy="322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1" name="Picture 63" descr="TP_tmp"/>
            <p:cNvPicPr/>
            <p:nvPr/>
          </p:nvPicPr>
          <p:blipFill>
            <a:blip r:embed="rId8"/>
            <a:stretch/>
          </p:blipFill>
          <p:spPr>
            <a:xfrm>
              <a:off x="2544840" y="2168640"/>
              <a:ext cx="2424960" cy="61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2" name="CustomShape 31"/>
            <p:cNvSpPr/>
            <p:nvPr/>
          </p:nvSpPr>
          <p:spPr>
            <a:xfrm>
              <a:off x="832680" y="1339920"/>
              <a:ext cx="510588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buClr>
                  <a:srgbClr val="ff0000"/>
                </a:buClr>
                <a:buFont typeface="Arial"/>
                <a:buChar char="•"/>
              </a:pPr>
              <a:r>
                <a:rPr b="0" lang="en-GB" sz="1800" spc="-1" strike="noStrike">
                  <a:latin typeface="Arial"/>
                </a:rPr>
                <a:t>Ultimately aiming to obtain Lorentz Invariant ME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343" name="CustomShape 32"/>
          <p:cNvSpPr/>
          <p:nvPr/>
        </p:nvSpPr>
        <p:spPr>
          <a:xfrm>
            <a:off x="573840" y="5764320"/>
            <a:ext cx="7625520" cy="5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600" spc="-1" strike="noStrike">
                <a:solidFill>
                  <a:srgbClr val="800080"/>
                </a:solidFill>
                <a:latin typeface="Arial"/>
              </a:rPr>
              <a:t>Note : the matrix element is only LI in the sense that it is defined in terms of</a:t>
            </a:r>
            <a:endParaRPr b="1" lang="es-ES" sz="16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600" spc="-1" strike="noStrike">
                <a:solidFill>
                  <a:srgbClr val="800080"/>
                </a:solidFill>
                <a:latin typeface="Arial"/>
              </a:rPr>
              <a:t>           </a:t>
            </a:r>
            <a:r>
              <a:rPr b="1" lang="en-GB" sz="1600" spc="-1" strike="noStrike">
                <a:solidFill>
                  <a:srgbClr val="800080"/>
                </a:solidFill>
                <a:latin typeface="Arial"/>
              </a:rPr>
              <a:t>LI wave-function normalisations and that the form of the coupling is LI </a:t>
            </a:r>
            <a:endParaRPr b="1" lang="es-ES" sz="16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44" name="CustomShape 33"/>
          <p:cNvSpPr/>
          <p:nvPr/>
        </p:nvSpPr>
        <p:spPr>
          <a:xfrm>
            <a:off x="1447200" y="3465360"/>
            <a:ext cx="565560" cy="87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/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V</a:t>
            </a:r>
            <a:r>
              <a:rPr b="1" lang="en-US" sz="2400" spc="-1" strike="noStrike" baseline="-25000">
                <a:solidFill>
                  <a:srgbClr val="000000"/>
                </a:solidFill>
                <a:latin typeface="Arial"/>
              </a:rPr>
              <a:t>ji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:</a:t>
            </a:r>
            <a:endParaRPr b="1" lang="es-ES" sz="24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45" name="Line 34"/>
          <p:cNvSpPr/>
          <p:nvPr/>
        </p:nvSpPr>
        <p:spPr>
          <a:xfrm flipV="1">
            <a:off x="1282320" y="4797000"/>
            <a:ext cx="2934360" cy="34920"/>
          </a:xfrm>
          <a:prstGeom prst="line">
            <a:avLst/>
          </a:prstGeom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35"/>
          <p:cNvSpPr/>
          <p:nvPr/>
        </p:nvSpPr>
        <p:spPr>
          <a:xfrm>
            <a:off x="8093880" y="5985000"/>
            <a:ext cx="366480" cy="180720"/>
          </a:xfrm>
          <a:custGeom>
            <a:avLst/>
            <a:gdLst/>
            <a:ahLst/>
            <a:rect l="0" t="0" r="r" b="b"/>
            <a:pathLst>
              <a:path w="1020" h="504">
                <a:moveTo>
                  <a:pt x="1019" y="125"/>
                </a:moveTo>
                <a:lnTo>
                  <a:pt x="231" y="125"/>
                </a:lnTo>
                <a:lnTo>
                  <a:pt x="231" y="0"/>
                </a:lnTo>
                <a:lnTo>
                  <a:pt x="0" y="251"/>
                </a:lnTo>
                <a:lnTo>
                  <a:pt x="231" y="503"/>
                </a:lnTo>
                <a:lnTo>
                  <a:pt x="231" y="377"/>
                </a:lnTo>
                <a:lnTo>
                  <a:pt x="1019" y="377"/>
                </a:lnTo>
                <a:lnTo>
                  <a:pt x="1019" y="125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6"/>
          <p:cNvSpPr/>
          <p:nvPr/>
        </p:nvSpPr>
        <p:spPr>
          <a:xfrm>
            <a:off x="8193240" y="5769000"/>
            <a:ext cx="465840" cy="181080"/>
          </a:xfrm>
          <a:custGeom>
            <a:avLst/>
            <a:gdLst/>
            <a:ahLst/>
            <a:rect l="0" t="0" r="r" b="b"/>
            <a:pathLst>
              <a:path w="1296" h="505">
                <a:moveTo>
                  <a:pt x="1295" y="126"/>
                </a:moveTo>
                <a:lnTo>
                  <a:pt x="231" y="126"/>
                </a:lnTo>
                <a:lnTo>
                  <a:pt x="231" y="0"/>
                </a:lnTo>
                <a:lnTo>
                  <a:pt x="0" y="252"/>
                </a:lnTo>
                <a:lnTo>
                  <a:pt x="231" y="504"/>
                </a:lnTo>
                <a:lnTo>
                  <a:pt x="231" y="378"/>
                </a:lnTo>
                <a:lnTo>
                  <a:pt x="1295" y="378"/>
                </a:lnTo>
                <a:lnTo>
                  <a:pt x="1295" y="126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7"/>
          <p:cNvSpPr/>
          <p:nvPr/>
        </p:nvSpPr>
        <p:spPr>
          <a:xfrm>
            <a:off x="7960320" y="5842080"/>
            <a:ext cx="366120" cy="395280"/>
          </a:xfrm>
          <a:custGeom>
            <a:avLst/>
            <a:gdLst/>
            <a:ahLst/>
            <a:rect l="0" t="0" r="r" b="b"/>
            <a:pathLst>
              <a:path w="1019" h="1100">
                <a:moveTo>
                  <a:pt x="1018" y="274"/>
                </a:moveTo>
                <a:lnTo>
                  <a:pt x="509" y="274"/>
                </a:lnTo>
                <a:lnTo>
                  <a:pt x="509" y="0"/>
                </a:lnTo>
                <a:lnTo>
                  <a:pt x="0" y="549"/>
                </a:lnTo>
                <a:lnTo>
                  <a:pt x="509" y="1099"/>
                </a:lnTo>
                <a:lnTo>
                  <a:pt x="509" y="824"/>
                </a:lnTo>
                <a:lnTo>
                  <a:pt x="1018" y="824"/>
                </a:lnTo>
                <a:lnTo>
                  <a:pt x="1018" y="274"/>
                </a:lnTo>
              </a:path>
            </a:pathLst>
          </a:custGeom>
          <a:solidFill>
            <a:srgbClr val="000090"/>
          </a:solidFill>
          <a:ln w="22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38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6997680" y="6597720"/>
            <a:ext cx="213156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9212FDDD-AEC6-4E2A-BD3A-BBBE7076E621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352" name="Picture 41" descr="TP_tmp"/>
          <p:cNvPicPr/>
          <p:nvPr/>
        </p:nvPicPr>
        <p:blipFill>
          <a:blip r:embed="rId1"/>
          <a:stretch/>
        </p:blipFill>
        <p:spPr>
          <a:xfrm>
            <a:off x="1686240" y="1432080"/>
            <a:ext cx="5942520" cy="1565280"/>
          </a:xfrm>
          <a:prstGeom prst="rect">
            <a:avLst/>
          </a:prstGeom>
          <a:ln>
            <a:noFill/>
          </a:ln>
        </p:spPr>
      </p:pic>
      <p:grpSp>
        <p:nvGrpSpPr>
          <p:cNvPr id="353" name="Group 3"/>
          <p:cNvGrpSpPr/>
          <p:nvPr/>
        </p:nvGrpSpPr>
        <p:grpSpPr>
          <a:xfrm>
            <a:off x="7271640" y="739800"/>
            <a:ext cx="499680" cy="577440"/>
            <a:chOff x="7271640" y="739800"/>
            <a:chExt cx="499680" cy="577440"/>
          </a:xfrm>
        </p:grpSpPr>
        <p:sp>
          <p:nvSpPr>
            <p:cNvPr id="354" name="Line 4"/>
            <p:cNvSpPr/>
            <p:nvPr/>
          </p:nvSpPr>
          <p:spPr>
            <a:xfrm>
              <a:off x="7271640" y="742320"/>
              <a:ext cx="333000" cy="3830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Line 5"/>
            <p:cNvSpPr/>
            <p:nvPr/>
          </p:nvSpPr>
          <p:spPr>
            <a:xfrm>
              <a:off x="7271640" y="739800"/>
              <a:ext cx="499680" cy="5774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6" name="Group 6"/>
          <p:cNvGrpSpPr/>
          <p:nvPr/>
        </p:nvGrpSpPr>
        <p:grpSpPr>
          <a:xfrm>
            <a:off x="7769880" y="1316160"/>
            <a:ext cx="599040" cy="325440"/>
            <a:chOff x="7769880" y="1316160"/>
            <a:chExt cx="599040" cy="325440"/>
          </a:xfrm>
        </p:grpSpPr>
        <p:sp>
          <p:nvSpPr>
            <p:cNvPr id="357" name="Line 7"/>
            <p:cNvSpPr/>
            <p:nvPr/>
          </p:nvSpPr>
          <p:spPr>
            <a:xfrm>
              <a:off x="7769880" y="1317600"/>
              <a:ext cx="399600" cy="21600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Line 8"/>
            <p:cNvSpPr/>
            <p:nvPr/>
          </p:nvSpPr>
          <p:spPr>
            <a:xfrm>
              <a:off x="7769880" y="1316160"/>
              <a:ext cx="599040" cy="32544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59" name="Group 9"/>
          <p:cNvGrpSpPr/>
          <p:nvPr/>
        </p:nvGrpSpPr>
        <p:grpSpPr>
          <a:xfrm>
            <a:off x="6596280" y="1291680"/>
            <a:ext cx="1153800" cy="379080"/>
            <a:chOff x="6596280" y="1291680"/>
            <a:chExt cx="1153800" cy="379080"/>
          </a:xfrm>
        </p:grpSpPr>
        <p:sp>
          <p:nvSpPr>
            <p:cNvPr id="360" name="Line 10"/>
            <p:cNvSpPr/>
            <p:nvPr/>
          </p:nvSpPr>
          <p:spPr>
            <a:xfrm flipV="1">
              <a:off x="6598080" y="1417320"/>
              <a:ext cx="768240" cy="25344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Line 11"/>
            <p:cNvSpPr/>
            <p:nvPr/>
          </p:nvSpPr>
          <p:spPr>
            <a:xfrm flipV="1">
              <a:off x="6596280" y="1291680"/>
              <a:ext cx="1153800" cy="37728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2" name="CustomShape 12"/>
          <p:cNvSpPr/>
          <p:nvPr/>
        </p:nvSpPr>
        <p:spPr>
          <a:xfrm>
            <a:off x="6325200" y="1400040"/>
            <a:ext cx="34380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ff0000"/>
                </a:solidFill>
                <a:latin typeface="Palatino"/>
              </a:rPr>
              <a:t>b</a:t>
            </a:r>
            <a:endParaRPr b="1" lang="es-ES" sz="24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63" name="CustomShape 13"/>
          <p:cNvSpPr/>
          <p:nvPr/>
        </p:nvSpPr>
        <p:spPr>
          <a:xfrm>
            <a:off x="8314560" y="1400040"/>
            <a:ext cx="3499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ff0000"/>
                </a:solidFill>
                <a:latin typeface="Palatino"/>
              </a:rPr>
              <a:t>d</a:t>
            </a:r>
            <a:endParaRPr b="1" lang="es-ES" sz="24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64" name="CustomShape 14"/>
          <p:cNvSpPr/>
          <p:nvPr/>
        </p:nvSpPr>
        <p:spPr>
          <a:xfrm>
            <a:off x="7558920" y="693720"/>
            <a:ext cx="33300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000000"/>
                </a:solidFill>
                <a:latin typeface="Palatino"/>
              </a:rPr>
              <a:t>x</a:t>
            </a:r>
            <a:endParaRPr b="1" lang="es-ES" sz="24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65" name="CustomShape 15"/>
          <p:cNvSpPr/>
          <p:nvPr/>
        </p:nvSpPr>
        <p:spPr>
          <a:xfrm>
            <a:off x="7474680" y="1317600"/>
            <a:ext cx="366840" cy="40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1800" spc="-1" strike="noStrike">
                <a:solidFill>
                  <a:srgbClr val="000000"/>
                </a:solidFill>
                <a:latin typeface="Palatino"/>
              </a:rPr>
              <a:t>g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Palatino"/>
              </a:rPr>
              <a:t>b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66" name="CustomShape 16"/>
          <p:cNvSpPr/>
          <p:nvPr/>
        </p:nvSpPr>
        <p:spPr>
          <a:xfrm>
            <a:off x="643680" y="692280"/>
            <a:ext cx="11332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Similarly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67" name="CustomShape 17"/>
          <p:cNvSpPr/>
          <p:nvPr/>
        </p:nvSpPr>
        <p:spPr>
          <a:xfrm>
            <a:off x="685800" y="2997360"/>
            <a:ext cx="72583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Wingdings" charset="2"/>
              <a:buChar char="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The </a:t>
            </a:r>
            <a:r>
              <a:rPr b="1" lang="ja-JP" sz="1800" spc="-1" strike="noStrike">
                <a:solidFill>
                  <a:srgbClr val="333399"/>
                </a:solidFill>
                <a:latin typeface="Arial"/>
              </a:rPr>
              <a:t>“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Lorentz Invariant</a:t>
            </a:r>
            <a:r>
              <a:rPr b="1" lang="ja-JP" sz="1800" spc="-1" strike="noStrike">
                <a:solidFill>
                  <a:srgbClr val="333399"/>
                </a:solidFill>
                <a:latin typeface="Arial"/>
              </a:rPr>
              <a:t>”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matrix element for the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entire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process is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368" name="Picture 32" descr="TP_tmp"/>
          <p:cNvPicPr/>
          <p:nvPr/>
        </p:nvPicPr>
        <p:blipFill>
          <a:blip r:embed="rId2"/>
          <a:stretch/>
        </p:blipFill>
        <p:spPr>
          <a:xfrm>
            <a:off x="2610720" y="3492360"/>
            <a:ext cx="3774600" cy="1197000"/>
          </a:xfrm>
          <a:prstGeom prst="rect">
            <a:avLst/>
          </a:prstGeom>
          <a:ln>
            <a:noFill/>
          </a:ln>
        </p:spPr>
      </p:pic>
      <p:sp>
        <p:nvSpPr>
          <p:cNvPr id="369" name="CustomShape 18"/>
          <p:cNvSpPr/>
          <p:nvPr/>
        </p:nvSpPr>
        <p:spPr>
          <a:xfrm>
            <a:off x="617760" y="1521000"/>
            <a:ext cx="8938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Giving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70" name="CustomShape 19"/>
          <p:cNvSpPr/>
          <p:nvPr/>
        </p:nvSpPr>
        <p:spPr>
          <a:xfrm>
            <a:off x="518400" y="4473720"/>
            <a:ext cx="7642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 u="sng">
                <a:solidFill>
                  <a:srgbClr val="000000"/>
                </a:solidFill>
                <a:uFillTx/>
                <a:latin typeface="Arial"/>
              </a:rPr>
              <a:t>Note: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71" name="CustomShape 20"/>
          <p:cNvSpPr/>
          <p:nvPr/>
        </p:nvSpPr>
        <p:spPr>
          <a:xfrm>
            <a:off x="697320" y="4861080"/>
            <a:ext cx="8219520" cy="164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Wingdings" charset="2"/>
              <a:buChar char="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    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refers to the time-ordering where </a:t>
            </a:r>
            <a:r>
              <a:rPr b="1" i="1" lang="en-GB" sz="2400" spc="-1" strike="noStrike">
                <a:solidFill>
                  <a:srgbClr val="0000ff"/>
                </a:solidFill>
                <a:latin typeface="Palatino"/>
              </a:rPr>
              <a:t>a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emits </a:t>
            </a:r>
            <a:r>
              <a:rPr b="1" i="1" lang="en-GB" sz="2400" spc="-1" strike="noStrike">
                <a:solidFill>
                  <a:srgbClr val="000000"/>
                </a:solidFill>
                <a:latin typeface="Palatino"/>
              </a:rPr>
              <a:t>x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before </a:t>
            </a:r>
            <a:r>
              <a:rPr b="1" i="1" lang="en-GB" sz="2400" spc="-1" strike="noStrike">
                <a:solidFill>
                  <a:srgbClr val="ff0000"/>
                </a:solidFill>
                <a:latin typeface="Palatino"/>
              </a:rPr>
              <a:t>b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absorbs it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      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It is </a:t>
            </a:r>
            <a:r>
              <a:rPr b="1" lang="en-GB" sz="1800" spc="-1" strike="noStrike" u="sng">
                <a:solidFill>
                  <a:srgbClr val="ff0000"/>
                </a:solidFill>
                <a:uFillTx/>
                <a:latin typeface="Arial"/>
              </a:rPr>
              <a:t>not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Lorentz invariant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, order of events in time depends on frame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>
              <a:buClr>
                <a:srgbClr val="ff0000"/>
              </a:buClr>
              <a:buFont typeface="Wingdings" charset="2"/>
              <a:buChar char="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Momentum is conserved at each interaction vertex but not energy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           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>
              <a:buClr>
                <a:srgbClr val="ff0000"/>
              </a:buClr>
              <a:buFont typeface="Wingdings" charset="2"/>
              <a:buChar char="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Particle </a:t>
            </a:r>
            <a:r>
              <a:rPr b="1" i="1" lang="en-GB" sz="2400" spc="-1" strike="noStrike">
                <a:solidFill>
                  <a:srgbClr val="000000"/>
                </a:solidFill>
                <a:latin typeface="Palatino"/>
              </a:rPr>
              <a:t>x</a:t>
            </a:r>
            <a:r>
              <a:rPr b="1" i="1" lang="en-GB" sz="1800" spc="-1" strike="noStrike">
                <a:solidFill>
                  <a:srgbClr val="000000"/>
                </a:solidFill>
                <a:latin typeface="Palatino"/>
              </a:rPr>
              <a:t>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is </a:t>
            </a:r>
            <a:r>
              <a:rPr b="1" lang="ja-JP" sz="1800" spc="-1" strike="noStrike">
                <a:solidFill>
                  <a:srgbClr val="333399"/>
                </a:solidFill>
                <a:latin typeface="Arial"/>
              </a:rPr>
              <a:t>“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on-mass shell</a:t>
            </a:r>
            <a:r>
              <a:rPr b="1" lang="ja-JP" sz="1800" spc="-1" strike="noStrike">
                <a:solidFill>
                  <a:srgbClr val="333399"/>
                </a:solidFill>
                <a:latin typeface="Arial"/>
              </a:rPr>
              <a:t>”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i.e. 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372" name="Picture 36" descr="TP_tmp"/>
          <p:cNvPicPr/>
          <p:nvPr/>
        </p:nvPicPr>
        <p:blipFill>
          <a:blip r:embed="rId3"/>
          <a:stretch/>
        </p:blipFill>
        <p:spPr>
          <a:xfrm>
            <a:off x="873000" y="4923000"/>
            <a:ext cx="458640" cy="409320"/>
          </a:xfrm>
          <a:prstGeom prst="rect">
            <a:avLst/>
          </a:prstGeom>
          <a:ln>
            <a:noFill/>
          </a:ln>
        </p:spPr>
      </p:pic>
      <p:pic>
        <p:nvPicPr>
          <p:cNvPr id="373" name="Picture 37" descr="TP_tmp"/>
          <p:cNvPicPr/>
          <p:nvPr/>
        </p:nvPicPr>
        <p:blipFill>
          <a:blip r:embed="rId4"/>
          <a:stretch/>
        </p:blipFill>
        <p:spPr>
          <a:xfrm>
            <a:off x="1126440" y="5908680"/>
            <a:ext cx="835200" cy="320760"/>
          </a:xfrm>
          <a:prstGeom prst="rect">
            <a:avLst/>
          </a:prstGeom>
          <a:ln>
            <a:noFill/>
          </a:ln>
        </p:spPr>
      </p:pic>
      <p:pic>
        <p:nvPicPr>
          <p:cNvPr id="374" name="Picture 39" descr="TP_tmp"/>
          <p:cNvPicPr/>
          <p:nvPr/>
        </p:nvPicPr>
        <p:blipFill>
          <a:blip r:embed="rId5"/>
          <a:stretch/>
        </p:blipFill>
        <p:spPr>
          <a:xfrm>
            <a:off x="4521240" y="6232680"/>
            <a:ext cx="1482840" cy="350640"/>
          </a:xfrm>
          <a:prstGeom prst="rect">
            <a:avLst/>
          </a:prstGeom>
          <a:ln>
            <a:noFill/>
          </a:ln>
        </p:spPr>
      </p:pic>
      <p:pic>
        <p:nvPicPr>
          <p:cNvPr id="375" name="Picture 42" descr="TP_tmp"/>
          <p:cNvPicPr/>
          <p:nvPr/>
        </p:nvPicPr>
        <p:blipFill>
          <a:blip r:embed="rId6"/>
          <a:stretch/>
        </p:blipFill>
        <p:spPr>
          <a:xfrm>
            <a:off x="2377800" y="662040"/>
            <a:ext cx="3346560" cy="642960"/>
          </a:xfrm>
          <a:prstGeom prst="rect">
            <a:avLst/>
          </a:prstGeom>
          <a:ln>
            <a:noFill/>
          </a:ln>
        </p:spPr>
      </p:pic>
      <p:sp>
        <p:nvSpPr>
          <p:cNvPr id="376" name="CustomShape 21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6997680" y="6597720"/>
            <a:ext cx="213156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EB9442A5-337E-4870-9F2A-C2C940EABD08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360" y="496800"/>
            <a:ext cx="9142920" cy="212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0" name="Group 4"/>
          <p:cNvGrpSpPr/>
          <p:nvPr/>
        </p:nvGrpSpPr>
        <p:grpSpPr>
          <a:xfrm>
            <a:off x="583200" y="692280"/>
            <a:ext cx="2858400" cy="2517840"/>
            <a:chOff x="583200" y="692280"/>
            <a:chExt cx="2858400" cy="2517840"/>
          </a:xfrm>
        </p:grpSpPr>
        <p:sp>
          <p:nvSpPr>
            <p:cNvPr id="381" name="Line 5"/>
            <p:cNvSpPr/>
            <p:nvPr/>
          </p:nvSpPr>
          <p:spPr>
            <a:xfrm flipV="1">
              <a:off x="981360" y="753840"/>
              <a:ext cx="0" cy="226692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Line 6"/>
            <p:cNvSpPr/>
            <p:nvPr/>
          </p:nvSpPr>
          <p:spPr>
            <a:xfrm>
              <a:off x="682920" y="2878200"/>
              <a:ext cx="2758680" cy="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83" name="Group 7"/>
            <p:cNvGrpSpPr/>
            <p:nvPr/>
          </p:nvGrpSpPr>
          <p:grpSpPr>
            <a:xfrm>
              <a:off x="1380240" y="1040040"/>
              <a:ext cx="1097280" cy="325440"/>
              <a:chOff x="1380240" y="1040040"/>
              <a:chExt cx="1097280" cy="325440"/>
            </a:xfrm>
          </p:grpSpPr>
          <p:sp>
            <p:nvSpPr>
              <p:cNvPr id="384" name="Line 8"/>
              <p:cNvSpPr/>
              <p:nvPr/>
            </p:nvSpPr>
            <p:spPr>
              <a:xfrm>
                <a:off x="1380240" y="1041480"/>
                <a:ext cx="731880" cy="21600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" name="Line 9"/>
              <p:cNvSpPr/>
              <p:nvPr/>
            </p:nvSpPr>
            <p:spPr>
              <a:xfrm>
                <a:off x="1380240" y="1040040"/>
                <a:ext cx="1097280" cy="3254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6" name="Group 10"/>
            <p:cNvGrpSpPr/>
            <p:nvPr/>
          </p:nvGrpSpPr>
          <p:grpSpPr>
            <a:xfrm>
              <a:off x="2482920" y="979920"/>
              <a:ext cx="636840" cy="377640"/>
              <a:chOff x="2482920" y="979920"/>
              <a:chExt cx="636840" cy="377640"/>
            </a:xfrm>
          </p:grpSpPr>
          <p:sp>
            <p:nvSpPr>
              <p:cNvPr id="387" name="Line 11"/>
              <p:cNvSpPr/>
              <p:nvPr/>
            </p:nvSpPr>
            <p:spPr>
              <a:xfrm flipV="1">
                <a:off x="2483280" y="1105200"/>
                <a:ext cx="424800" cy="252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Line 12"/>
              <p:cNvSpPr/>
              <p:nvPr/>
            </p:nvSpPr>
            <p:spPr>
              <a:xfrm flipV="1">
                <a:off x="2482920" y="979920"/>
                <a:ext cx="636840" cy="3769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9" name="Group 13"/>
            <p:cNvGrpSpPr/>
            <p:nvPr/>
          </p:nvGrpSpPr>
          <p:grpSpPr>
            <a:xfrm>
              <a:off x="1975680" y="1365480"/>
              <a:ext cx="504720" cy="572040"/>
              <a:chOff x="1975680" y="1365480"/>
              <a:chExt cx="504720" cy="572040"/>
            </a:xfrm>
          </p:grpSpPr>
          <p:sp>
            <p:nvSpPr>
              <p:cNvPr id="390" name="Line 14"/>
              <p:cNvSpPr/>
              <p:nvPr/>
            </p:nvSpPr>
            <p:spPr>
              <a:xfrm flipV="1">
                <a:off x="1978200" y="1555920"/>
                <a:ext cx="334440" cy="38160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Line 15"/>
              <p:cNvSpPr/>
              <p:nvPr/>
            </p:nvSpPr>
            <p:spPr>
              <a:xfrm flipV="1">
                <a:off x="1975680" y="1365480"/>
                <a:ext cx="504720" cy="5720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92" name="Group 16"/>
            <p:cNvGrpSpPr/>
            <p:nvPr/>
          </p:nvGrpSpPr>
          <p:grpSpPr>
            <a:xfrm>
              <a:off x="1979280" y="1941480"/>
              <a:ext cx="1095840" cy="324000"/>
              <a:chOff x="1979280" y="1941480"/>
              <a:chExt cx="1095840" cy="324000"/>
            </a:xfrm>
          </p:grpSpPr>
          <p:sp>
            <p:nvSpPr>
              <p:cNvPr id="393" name="Line 17"/>
              <p:cNvSpPr/>
              <p:nvPr/>
            </p:nvSpPr>
            <p:spPr>
              <a:xfrm>
                <a:off x="1979280" y="1942560"/>
                <a:ext cx="731160" cy="2149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4" name="Line 18"/>
              <p:cNvSpPr/>
              <p:nvPr/>
            </p:nvSpPr>
            <p:spPr>
              <a:xfrm>
                <a:off x="1979280" y="1941480"/>
                <a:ext cx="1095840" cy="324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95" name="Group 19"/>
            <p:cNvGrpSpPr/>
            <p:nvPr/>
          </p:nvGrpSpPr>
          <p:grpSpPr>
            <a:xfrm>
              <a:off x="1294200" y="1937880"/>
              <a:ext cx="706320" cy="354240"/>
              <a:chOff x="1294200" y="1937880"/>
              <a:chExt cx="706320" cy="354240"/>
            </a:xfrm>
          </p:grpSpPr>
          <p:sp>
            <p:nvSpPr>
              <p:cNvPr id="396" name="Line 20"/>
              <p:cNvSpPr/>
              <p:nvPr/>
            </p:nvSpPr>
            <p:spPr>
              <a:xfrm flipV="1">
                <a:off x="1294920" y="2055600"/>
                <a:ext cx="470520" cy="2365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" name="Line 21"/>
              <p:cNvSpPr/>
              <p:nvPr/>
            </p:nvSpPr>
            <p:spPr>
              <a:xfrm flipV="1">
                <a:off x="1294200" y="1937880"/>
                <a:ext cx="706320" cy="3535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8" name="CustomShape 22"/>
            <p:cNvSpPr/>
            <p:nvPr/>
          </p:nvSpPr>
          <p:spPr>
            <a:xfrm>
              <a:off x="1085760" y="754200"/>
              <a:ext cx="3164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399" name="CustomShape 23"/>
            <p:cNvSpPr/>
            <p:nvPr/>
          </p:nvSpPr>
          <p:spPr>
            <a:xfrm>
              <a:off x="3111840" y="692280"/>
              <a:ext cx="30420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ff"/>
                  </a:solidFill>
                  <a:latin typeface="Palatino"/>
                </a:rPr>
                <a:t>c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400" name="CustomShape 24"/>
            <p:cNvSpPr/>
            <p:nvPr/>
          </p:nvSpPr>
          <p:spPr>
            <a:xfrm>
              <a:off x="1041840" y="2024280"/>
              <a:ext cx="32256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ff0000"/>
                  </a:solidFill>
                  <a:latin typeface="Palatino"/>
                </a:rPr>
                <a:t>b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401" name="CustomShape 25"/>
            <p:cNvSpPr/>
            <p:nvPr/>
          </p:nvSpPr>
          <p:spPr>
            <a:xfrm>
              <a:off x="3028680" y="2024280"/>
              <a:ext cx="33300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ff0000"/>
                  </a:solidFill>
                  <a:latin typeface="Palatino"/>
                </a:rPr>
                <a:t>d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402" name="CustomShape 26"/>
            <p:cNvSpPr/>
            <p:nvPr/>
          </p:nvSpPr>
          <p:spPr>
            <a:xfrm>
              <a:off x="1341720" y="2421000"/>
              <a:ext cx="2660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i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403" name="CustomShape 27"/>
            <p:cNvSpPr/>
            <p:nvPr/>
          </p:nvSpPr>
          <p:spPr>
            <a:xfrm>
              <a:off x="2072880" y="2421000"/>
              <a:ext cx="2660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j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404" name="CustomShape 28"/>
            <p:cNvSpPr/>
            <p:nvPr/>
          </p:nvSpPr>
          <p:spPr>
            <a:xfrm>
              <a:off x="2746080" y="2409840"/>
              <a:ext cx="2660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f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405" name="Line 29"/>
            <p:cNvSpPr/>
            <p:nvPr/>
          </p:nvSpPr>
          <p:spPr>
            <a:xfrm flipV="1">
              <a:off x="1513440" y="825120"/>
              <a:ext cx="0" cy="1621080"/>
            </a:xfrm>
            <a:prstGeom prst="line">
              <a:avLst/>
            </a:prstGeom>
            <a:ln w="22320">
              <a:solidFill>
                <a:srgbClr val="000000"/>
              </a:solidFill>
              <a:custDash>
                <a:ds d="0" sp="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Line 30"/>
            <p:cNvSpPr/>
            <p:nvPr/>
          </p:nvSpPr>
          <p:spPr>
            <a:xfrm flipV="1">
              <a:off x="2941920" y="789120"/>
              <a:ext cx="0" cy="1620720"/>
            </a:xfrm>
            <a:prstGeom prst="line">
              <a:avLst/>
            </a:prstGeom>
            <a:ln w="22320">
              <a:solidFill>
                <a:srgbClr val="000000"/>
              </a:solidFill>
              <a:custDash>
                <a:ds d="0" sp="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31"/>
            <p:cNvSpPr/>
            <p:nvPr/>
          </p:nvSpPr>
          <p:spPr>
            <a:xfrm>
              <a:off x="2714760" y="2841840"/>
              <a:ext cx="6318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Palatino"/>
                </a:rPr>
                <a:t>time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08" name="CustomShape 32"/>
            <p:cNvSpPr/>
            <p:nvPr/>
          </p:nvSpPr>
          <p:spPr>
            <a:xfrm rot="16200000">
              <a:off x="396360" y="924120"/>
              <a:ext cx="741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Palatino"/>
                </a:rPr>
                <a:t>space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09" name="Line 33"/>
            <p:cNvSpPr/>
            <p:nvPr/>
          </p:nvSpPr>
          <p:spPr>
            <a:xfrm flipV="1">
              <a:off x="2178720" y="789120"/>
              <a:ext cx="0" cy="1620720"/>
            </a:xfrm>
            <a:prstGeom prst="line">
              <a:avLst/>
            </a:prstGeom>
            <a:ln w="22320">
              <a:solidFill>
                <a:srgbClr val="000000"/>
              </a:solidFill>
              <a:custDash>
                <a:ds d="0" sp="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10" name="Picture 75" descr="TP_tmp"/>
            <p:cNvPicPr/>
            <p:nvPr/>
          </p:nvPicPr>
          <p:blipFill>
            <a:blip r:embed="rId1"/>
            <a:stretch/>
          </p:blipFill>
          <p:spPr>
            <a:xfrm>
              <a:off x="2374920" y="1546200"/>
              <a:ext cx="201960" cy="255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1" name="CustomShape 34"/>
          <p:cNvSpPr/>
          <p:nvPr/>
        </p:nvSpPr>
        <p:spPr>
          <a:xfrm>
            <a:off x="596880" y="225360"/>
            <a:ext cx="74653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Wingdings" charset="2"/>
              <a:buChar char="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But need to consider also the other time ordering for the process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412" name="Group 35"/>
          <p:cNvGrpSpPr/>
          <p:nvPr/>
        </p:nvGrpSpPr>
        <p:grpSpPr>
          <a:xfrm>
            <a:off x="3493440" y="658800"/>
            <a:ext cx="5400360" cy="1115280"/>
            <a:chOff x="3493440" y="658800"/>
            <a:chExt cx="5400360" cy="1115280"/>
          </a:xfrm>
        </p:grpSpPr>
        <p:sp>
          <p:nvSpPr>
            <p:cNvPr id="413" name="CustomShape 36"/>
            <p:cNvSpPr/>
            <p:nvPr/>
          </p:nvSpPr>
          <p:spPr>
            <a:xfrm>
              <a:off x="3493440" y="658800"/>
              <a:ext cx="5400360" cy="764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buClr>
                  <a:srgbClr val="ff0000"/>
                </a:buClr>
                <a:buFont typeface="Arial"/>
                <a:buChar char="•"/>
              </a:pPr>
              <a:r>
                <a:rPr b="1" lang="en-GB" sz="2000" spc="-1" strike="noStrike">
                  <a:solidFill>
                    <a:srgbClr val="333399"/>
                  </a:solidFill>
                  <a:latin typeface="Arial"/>
                </a:rPr>
                <a:t>This</a:t>
              </a:r>
              <a:r>
                <a:rPr b="1" lang="en-GB" sz="2000" spc="-1" strike="noStrike">
                  <a:solidFill>
                    <a:srgbClr val="000000"/>
                  </a:solidFill>
                  <a:latin typeface="Arial"/>
                </a:rPr>
                <a:t> time-ordered</a:t>
              </a:r>
              <a:r>
                <a:rPr b="1" lang="en-GB" sz="2000" spc="-1" strike="noStrike">
                  <a:solidFill>
                    <a:srgbClr val="333399"/>
                  </a:solidFill>
                  <a:latin typeface="Arial"/>
                </a:rPr>
                <a:t> diagram corresponds to</a:t>
              </a:r>
              <a:endParaRPr b="1" lang="es-ES" sz="2000" spc="-1" strike="noStrike">
                <a:solidFill>
                  <a:srgbClr val="333399"/>
                </a:solidFill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i="1" lang="en-GB" sz="2400" spc="-1" strike="noStrike">
                  <a:solidFill>
                    <a:srgbClr val="0000ff"/>
                  </a:solidFill>
                  <a:latin typeface="Palatino"/>
                </a:rPr>
                <a:t>  </a:t>
              </a:r>
              <a:r>
                <a:rPr b="1" i="1" lang="en-GB" sz="2400" spc="-1" strike="noStrike">
                  <a:solidFill>
                    <a:srgbClr val="ff0000"/>
                  </a:solidFill>
                  <a:latin typeface="Palatino"/>
                </a:rPr>
                <a:t>b</a:t>
              </a:r>
              <a:r>
                <a:rPr b="1" lang="en-GB" sz="2000" spc="-1" strike="noStrike">
                  <a:solidFill>
                    <a:srgbClr val="333399"/>
                  </a:solidFill>
                  <a:latin typeface="Arial"/>
                </a:rPr>
                <a:t> </a:t>
              </a:r>
              <a:r>
                <a:rPr b="1" lang="ja-JP" sz="2000" spc="-1" strike="noStrike">
                  <a:solidFill>
                    <a:srgbClr val="333399"/>
                  </a:solidFill>
                  <a:latin typeface="Arial"/>
                </a:rPr>
                <a:t>“</a:t>
              </a:r>
              <a:r>
                <a:rPr b="1" lang="en-GB" sz="2000" spc="-1" strike="noStrike">
                  <a:solidFill>
                    <a:srgbClr val="333399"/>
                  </a:solidFill>
                  <a:latin typeface="Arial"/>
                </a:rPr>
                <a:t>emitting</a:t>
              </a:r>
              <a:r>
                <a:rPr b="1" lang="ja-JP" sz="2000" spc="-1" strike="noStrike">
                  <a:solidFill>
                    <a:srgbClr val="333399"/>
                  </a:solidFill>
                  <a:latin typeface="Arial"/>
                </a:rPr>
                <a:t>”</a:t>
              </a:r>
              <a:r>
                <a:rPr b="1" lang="en-GB" sz="2000" spc="-1" strike="noStrike">
                  <a:solidFill>
                    <a:srgbClr val="333399"/>
                  </a:solidFill>
                  <a:latin typeface="Arial"/>
                </a:rPr>
                <a:t> </a:t>
              </a:r>
              <a:r>
                <a:rPr b="1" i="1" lang="en-GB" sz="2400" spc="-1" strike="noStrike">
                  <a:solidFill>
                    <a:srgbClr val="000000"/>
                  </a:solidFill>
                  <a:latin typeface="Palatino"/>
                </a:rPr>
                <a:t>x</a:t>
              </a:r>
              <a:r>
                <a:rPr b="1" lang="en-GB" sz="2000" spc="-1" strike="noStrike">
                  <a:solidFill>
                    <a:srgbClr val="333399"/>
                  </a:solidFill>
                  <a:latin typeface="Arial"/>
                </a:rPr>
                <a:t> and then </a:t>
              </a:r>
              <a:r>
                <a:rPr b="1" i="1" lang="en-GB" sz="24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r>
                <a:rPr b="1" lang="en-GB" sz="2000" spc="-1" strike="noStrike">
                  <a:solidFill>
                    <a:srgbClr val="333399"/>
                  </a:solidFill>
                  <a:latin typeface="Arial"/>
                </a:rPr>
                <a:t> absorbing </a:t>
              </a:r>
              <a:r>
                <a:rPr b="1" i="1" lang="en-GB" sz="2400" spc="-1" strike="noStrike">
                  <a:solidFill>
                    <a:srgbClr val="000000"/>
                  </a:solidFill>
                  <a:latin typeface="Palatino"/>
                </a:rPr>
                <a:t>x</a:t>
              </a:r>
              <a:r>
                <a:rPr b="1" lang="en-GB" sz="2000" spc="-1" strike="noStrike">
                  <a:solidFill>
                    <a:srgbClr val="333399"/>
                  </a:solidFill>
                  <a:latin typeface="Arial"/>
                </a:rPr>
                <a:t> </a:t>
              </a:r>
              <a:endParaRPr b="1" lang="es-ES" sz="2000" spc="-1" strike="noStrike">
                <a:solidFill>
                  <a:srgbClr val="333399"/>
                </a:solidFill>
                <a:latin typeface="Arial"/>
              </a:endParaRPr>
            </a:p>
          </p:txBody>
        </p:sp>
        <p:sp>
          <p:nvSpPr>
            <p:cNvPr id="414" name="CustomShape 37"/>
            <p:cNvSpPr/>
            <p:nvPr/>
          </p:nvSpPr>
          <p:spPr>
            <a:xfrm>
              <a:off x="5270760" y="882720"/>
              <a:ext cx="334800" cy="39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000" spc="-1" strike="noStrike">
                  <a:solidFill>
                    <a:srgbClr val="000000"/>
                  </a:solidFill>
                  <a:latin typeface="Palatino"/>
                </a:rPr>
                <a:t>~</a:t>
              </a:r>
              <a:endParaRPr b="1" lang="es-ES" sz="2000" spc="-1" strike="noStrike">
                <a:solidFill>
                  <a:srgbClr val="333399"/>
                </a:solidFill>
                <a:latin typeface="Arial"/>
              </a:endParaRPr>
            </a:p>
          </p:txBody>
        </p:sp>
        <p:sp>
          <p:nvSpPr>
            <p:cNvPr id="415" name="CustomShape 38"/>
            <p:cNvSpPr/>
            <p:nvPr/>
          </p:nvSpPr>
          <p:spPr>
            <a:xfrm>
              <a:off x="7927200" y="882720"/>
              <a:ext cx="334800" cy="39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000" spc="-1" strike="noStrike">
                  <a:solidFill>
                    <a:srgbClr val="000000"/>
                  </a:solidFill>
                  <a:latin typeface="Palatino"/>
                </a:rPr>
                <a:t>~</a:t>
              </a:r>
              <a:endParaRPr b="1" lang="es-ES" sz="2000" spc="-1" strike="noStrike">
                <a:solidFill>
                  <a:srgbClr val="333399"/>
                </a:solidFill>
                <a:latin typeface="Arial"/>
              </a:endParaRPr>
            </a:p>
          </p:txBody>
        </p:sp>
        <p:sp>
          <p:nvSpPr>
            <p:cNvPr id="416" name="CustomShape 39"/>
            <p:cNvSpPr/>
            <p:nvPr/>
          </p:nvSpPr>
          <p:spPr>
            <a:xfrm>
              <a:off x="3585960" y="1314360"/>
              <a:ext cx="385632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buClr>
                  <a:srgbClr val="ff0000"/>
                </a:buClr>
                <a:buFont typeface="Arial"/>
                <a:buChar char="•"/>
              </a:pPr>
              <a:r>
                <a:rPr b="1" lang="en-GB" sz="2000" spc="-1" strike="noStrike">
                  <a:solidFill>
                    <a:srgbClr val="333399"/>
                  </a:solidFill>
                  <a:latin typeface="Arial"/>
                </a:rPr>
                <a:t> </a:t>
              </a:r>
              <a:r>
                <a:rPr b="1" i="1" lang="en-GB" sz="2400" spc="-1" strike="noStrike">
                  <a:solidFill>
                    <a:srgbClr val="000000"/>
                  </a:solidFill>
                  <a:latin typeface="Palatino"/>
                </a:rPr>
                <a:t>x</a:t>
              </a:r>
              <a:r>
                <a:rPr b="1" lang="en-GB" sz="2000" spc="-1" strike="noStrike">
                  <a:solidFill>
                    <a:srgbClr val="333399"/>
                  </a:solidFill>
                  <a:latin typeface="Arial"/>
                </a:rPr>
                <a:t>  is the anti-particle of </a:t>
              </a:r>
              <a:r>
                <a:rPr b="1" i="1" lang="en-GB" sz="2400" spc="-1" strike="noStrike">
                  <a:solidFill>
                    <a:srgbClr val="000000"/>
                  </a:solidFill>
                  <a:latin typeface="Palatino"/>
                </a:rPr>
                <a:t>x </a:t>
              </a:r>
              <a:r>
                <a:rPr b="1" lang="en-GB" sz="2000" spc="-1" strike="noStrike">
                  <a:solidFill>
                    <a:srgbClr val="333399"/>
                  </a:solidFill>
                  <a:latin typeface="Arial"/>
                </a:rPr>
                <a:t>e.g.</a:t>
              </a:r>
              <a:endParaRPr b="1" lang="es-ES" sz="2000" spc="-1" strike="noStrike">
                <a:solidFill>
                  <a:srgbClr val="333399"/>
                </a:solidFill>
                <a:latin typeface="Arial"/>
              </a:endParaRPr>
            </a:p>
          </p:txBody>
        </p:sp>
        <p:sp>
          <p:nvSpPr>
            <p:cNvPr id="417" name="CustomShape 40"/>
            <p:cNvSpPr/>
            <p:nvPr/>
          </p:nvSpPr>
          <p:spPr>
            <a:xfrm>
              <a:off x="3883320" y="1231920"/>
              <a:ext cx="334800" cy="39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2000" spc="-1" strike="noStrike">
                  <a:solidFill>
                    <a:srgbClr val="000000"/>
                  </a:solidFill>
                  <a:latin typeface="Palatino"/>
                </a:rPr>
                <a:t>~</a:t>
              </a:r>
              <a:endParaRPr b="1" lang="es-ES" sz="2000" spc="-1" strike="noStrike">
                <a:solidFill>
                  <a:srgbClr val="333399"/>
                </a:solidFill>
                <a:latin typeface="Arial"/>
              </a:endParaRPr>
            </a:p>
          </p:txBody>
        </p:sp>
      </p:grpSp>
      <p:grpSp>
        <p:nvGrpSpPr>
          <p:cNvPr id="418" name="Group 41"/>
          <p:cNvGrpSpPr/>
          <p:nvPr/>
        </p:nvGrpSpPr>
        <p:grpSpPr>
          <a:xfrm>
            <a:off x="4260960" y="1697040"/>
            <a:ext cx="4165200" cy="1438200"/>
            <a:chOff x="4260960" y="1697040"/>
            <a:chExt cx="4165200" cy="1438200"/>
          </a:xfrm>
        </p:grpSpPr>
        <p:grpSp>
          <p:nvGrpSpPr>
            <p:cNvPr id="419" name="Group 42"/>
            <p:cNvGrpSpPr/>
            <p:nvPr/>
          </p:nvGrpSpPr>
          <p:grpSpPr>
            <a:xfrm>
              <a:off x="4260960" y="1697040"/>
              <a:ext cx="1998720" cy="1411920"/>
              <a:chOff x="4260960" y="1697040"/>
              <a:chExt cx="1998720" cy="1411920"/>
            </a:xfrm>
          </p:grpSpPr>
          <p:grpSp>
            <p:nvGrpSpPr>
              <p:cNvPr id="420" name="Group 43"/>
              <p:cNvGrpSpPr/>
              <p:nvPr/>
            </p:nvGrpSpPr>
            <p:grpSpPr>
              <a:xfrm>
                <a:off x="4572000" y="1926720"/>
                <a:ext cx="1359360" cy="981720"/>
                <a:chOff x="4572000" y="1926720"/>
                <a:chExt cx="1359360" cy="981720"/>
              </a:xfrm>
            </p:grpSpPr>
            <p:grpSp>
              <p:nvGrpSpPr>
                <p:cNvPr id="421" name="Group 44"/>
                <p:cNvGrpSpPr/>
                <p:nvPr/>
              </p:nvGrpSpPr>
              <p:grpSpPr>
                <a:xfrm>
                  <a:off x="4628520" y="1973160"/>
                  <a:ext cx="449280" cy="241920"/>
                  <a:chOff x="4628520" y="1973160"/>
                  <a:chExt cx="449280" cy="241920"/>
                </a:xfrm>
              </p:grpSpPr>
              <p:sp>
                <p:nvSpPr>
                  <p:cNvPr id="422" name="Line 45"/>
                  <p:cNvSpPr/>
                  <p:nvPr/>
                </p:nvSpPr>
                <p:spPr>
                  <a:xfrm>
                    <a:off x="4628520" y="1973880"/>
                    <a:ext cx="299880" cy="16056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23" name="Line 46"/>
                  <p:cNvSpPr/>
                  <p:nvPr/>
                </p:nvSpPr>
                <p:spPr>
                  <a:xfrm>
                    <a:off x="4628520" y="1973160"/>
                    <a:ext cx="449280" cy="24192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424" name="Group 47"/>
                <p:cNvGrpSpPr/>
                <p:nvPr/>
              </p:nvGrpSpPr>
              <p:grpSpPr>
                <a:xfrm>
                  <a:off x="5069520" y="1926720"/>
                  <a:ext cx="861840" cy="286200"/>
                  <a:chOff x="5069520" y="1926720"/>
                  <a:chExt cx="861840" cy="286200"/>
                </a:xfrm>
              </p:grpSpPr>
              <p:sp>
                <p:nvSpPr>
                  <p:cNvPr id="425" name="Line 48"/>
                  <p:cNvSpPr/>
                  <p:nvPr/>
                </p:nvSpPr>
                <p:spPr>
                  <a:xfrm flipV="1">
                    <a:off x="5070600" y="2021760"/>
                    <a:ext cx="573840" cy="19116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26" name="Line 49"/>
                  <p:cNvSpPr/>
                  <p:nvPr/>
                </p:nvSpPr>
                <p:spPr>
                  <a:xfrm flipV="1">
                    <a:off x="5069520" y="1926720"/>
                    <a:ext cx="861840" cy="28512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427" name="Group 50"/>
                <p:cNvGrpSpPr/>
                <p:nvPr/>
              </p:nvGrpSpPr>
              <p:grpSpPr>
                <a:xfrm>
                  <a:off x="5076720" y="2214000"/>
                  <a:ext cx="374400" cy="429120"/>
                  <a:chOff x="5076720" y="2214000"/>
                  <a:chExt cx="374400" cy="429120"/>
                </a:xfrm>
              </p:grpSpPr>
              <p:sp>
                <p:nvSpPr>
                  <p:cNvPr id="428" name="Line 51"/>
                  <p:cNvSpPr/>
                  <p:nvPr/>
                </p:nvSpPr>
                <p:spPr>
                  <a:xfrm>
                    <a:off x="5076720" y="2215800"/>
                    <a:ext cx="249840" cy="284760"/>
                  </a:xfrm>
                  <a:prstGeom prst="line">
                    <a:avLst/>
                  </a:prstGeom>
                  <a:ln w="22320">
                    <a:solidFill>
                      <a:srgbClr val="000000"/>
                    </a:solidFill>
                    <a:miter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29" name="Line 52"/>
                  <p:cNvSpPr/>
                  <p:nvPr/>
                </p:nvSpPr>
                <p:spPr>
                  <a:xfrm>
                    <a:off x="5076720" y="2214000"/>
                    <a:ext cx="374400" cy="429120"/>
                  </a:xfrm>
                  <a:prstGeom prst="line">
                    <a:avLst/>
                  </a:prstGeom>
                  <a:ln w="22320">
                    <a:solidFill>
                      <a:srgbClr val="000000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430" name="Group 53"/>
                <p:cNvGrpSpPr/>
                <p:nvPr/>
              </p:nvGrpSpPr>
              <p:grpSpPr>
                <a:xfrm>
                  <a:off x="5450400" y="2642760"/>
                  <a:ext cx="448560" cy="241920"/>
                  <a:chOff x="5450400" y="2642760"/>
                  <a:chExt cx="448560" cy="241920"/>
                </a:xfrm>
              </p:grpSpPr>
              <p:sp>
                <p:nvSpPr>
                  <p:cNvPr id="431" name="Line 54"/>
                  <p:cNvSpPr/>
                  <p:nvPr/>
                </p:nvSpPr>
                <p:spPr>
                  <a:xfrm>
                    <a:off x="5450400" y="2643480"/>
                    <a:ext cx="299160" cy="160560"/>
                  </a:xfrm>
                  <a:prstGeom prst="line">
                    <a:avLst/>
                  </a:prstGeom>
                  <a:ln w="22320">
                    <a:solidFill>
                      <a:srgbClr val="ff0000"/>
                    </a:solidFill>
                    <a:miter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2" name="Line 55"/>
                  <p:cNvSpPr/>
                  <p:nvPr/>
                </p:nvSpPr>
                <p:spPr>
                  <a:xfrm>
                    <a:off x="5450400" y="2642760"/>
                    <a:ext cx="448560" cy="241920"/>
                  </a:xfrm>
                  <a:prstGeom prst="line">
                    <a:avLst/>
                  </a:prstGeom>
                  <a:ln w="22320">
                    <a:solidFill>
                      <a:srgbClr val="ff0000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433" name="Group 56"/>
                <p:cNvGrpSpPr/>
                <p:nvPr/>
              </p:nvGrpSpPr>
              <p:grpSpPr>
                <a:xfrm>
                  <a:off x="4572000" y="2621880"/>
                  <a:ext cx="861840" cy="286560"/>
                  <a:chOff x="4572000" y="2621880"/>
                  <a:chExt cx="861840" cy="286560"/>
                </a:xfrm>
              </p:grpSpPr>
              <p:sp>
                <p:nvSpPr>
                  <p:cNvPr id="434" name="Line 57"/>
                  <p:cNvSpPr/>
                  <p:nvPr/>
                </p:nvSpPr>
                <p:spPr>
                  <a:xfrm flipV="1">
                    <a:off x="4573080" y="2717280"/>
                    <a:ext cx="574200" cy="191160"/>
                  </a:xfrm>
                  <a:prstGeom prst="line">
                    <a:avLst/>
                  </a:prstGeom>
                  <a:ln w="22320">
                    <a:solidFill>
                      <a:srgbClr val="ff0000"/>
                    </a:solidFill>
                    <a:miter/>
                    <a:tailEnd len="med" type="triangle" w="med"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435" name="Line 58"/>
                  <p:cNvSpPr/>
                  <p:nvPr/>
                </p:nvSpPr>
                <p:spPr>
                  <a:xfrm flipV="1">
                    <a:off x="4572000" y="2621880"/>
                    <a:ext cx="861840" cy="285480"/>
                  </a:xfrm>
                  <a:prstGeom prst="line">
                    <a:avLst/>
                  </a:prstGeom>
                  <a:ln w="22320">
                    <a:solidFill>
                      <a:srgbClr val="ff0000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436" name="CustomShape 59"/>
                <p:cNvSpPr/>
                <p:nvPr/>
              </p:nvSpPr>
              <p:spPr>
                <a:xfrm>
                  <a:off x="5207760" y="2188080"/>
                  <a:ext cx="534240" cy="4777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n-GB" sz="2000" spc="-1" strike="noStrike">
                      <a:solidFill>
                        <a:srgbClr val="000000"/>
                      </a:solidFill>
                      <a:latin typeface="Palatino"/>
                    </a:rPr>
                    <a:t>W</a:t>
                  </a:r>
                  <a:r>
                    <a:rPr b="1" lang="en-GB" sz="2400" spc="-1" strike="noStrike" baseline="48000">
                      <a:solidFill>
                        <a:srgbClr val="000000"/>
                      </a:solidFill>
                      <a:latin typeface="Arial"/>
                      <a:ea typeface="Arial"/>
                    </a:rPr>
                    <a:t>–</a:t>
                  </a:r>
                  <a:endParaRPr b="1" lang="es-ES" sz="2400" spc="-1" strike="noStrike">
                    <a:solidFill>
                      <a:srgbClr val="333399"/>
                    </a:solidFill>
                    <a:latin typeface="Arial"/>
                  </a:endParaRPr>
                </a:p>
              </p:txBody>
            </p:sp>
          </p:grpSp>
          <p:sp>
            <p:nvSpPr>
              <p:cNvPr id="437" name="CustomShape 60"/>
              <p:cNvSpPr/>
              <p:nvPr/>
            </p:nvSpPr>
            <p:spPr>
              <a:xfrm>
                <a:off x="4314960" y="1733400"/>
                <a:ext cx="405000" cy="39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/>
                <a:r>
                  <a:rPr b="0" lang="en-GB" sz="20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r>
                  <a:rPr b="1" lang="en-GB" sz="20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sp>
            <p:nvSpPr>
              <p:cNvPr id="438" name="CustomShape 61"/>
              <p:cNvSpPr/>
              <p:nvPr/>
            </p:nvSpPr>
            <p:spPr>
              <a:xfrm>
                <a:off x="5855040" y="1697040"/>
                <a:ext cx="395640" cy="440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</a:t>
                </a:r>
                <a:r>
                  <a:rPr b="0" lang="en-GB" sz="2000" spc="-1" strike="noStrike" baseline="-25000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sp>
            <p:nvSpPr>
              <p:cNvPr id="439" name="CustomShape 62"/>
              <p:cNvSpPr/>
              <p:nvPr/>
            </p:nvSpPr>
            <p:spPr>
              <a:xfrm>
                <a:off x="4260960" y="2668320"/>
                <a:ext cx="398520" cy="440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</a:t>
                </a:r>
                <a:r>
                  <a:rPr b="0" lang="en-GB" sz="2000" spc="-1" strike="noStrike" baseline="-25000">
                    <a:solidFill>
                      <a:srgbClr val="000000"/>
                    </a:solidFill>
                    <a:latin typeface="Symbol"/>
                    <a:ea typeface="Symbol"/>
                  </a:rPr>
                  <a:t>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sp>
            <p:nvSpPr>
              <p:cNvPr id="440" name="CustomShape 63"/>
              <p:cNvSpPr/>
              <p:nvPr/>
            </p:nvSpPr>
            <p:spPr>
              <a:xfrm>
                <a:off x="5850360" y="2704680"/>
                <a:ext cx="409320" cy="39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</a:t>
                </a:r>
                <a:r>
                  <a:rPr b="1" lang="en-GB" sz="20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</p:grpSp>
        <p:sp>
          <p:nvSpPr>
            <p:cNvPr id="441" name="CustomShape 64"/>
            <p:cNvSpPr/>
            <p:nvPr/>
          </p:nvSpPr>
          <p:spPr>
            <a:xfrm>
              <a:off x="4272480" y="1768320"/>
              <a:ext cx="1960200" cy="1366920"/>
            </a:xfrm>
            <a:prstGeom prst="rect">
              <a:avLst/>
            </a:prstGeom>
            <a:noFill/>
            <a:ln w="22320">
              <a:solidFill>
                <a:srgbClr val="008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42" name="Group 65"/>
            <p:cNvGrpSpPr/>
            <p:nvPr/>
          </p:nvGrpSpPr>
          <p:grpSpPr>
            <a:xfrm>
              <a:off x="6409080" y="1697040"/>
              <a:ext cx="2017080" cy="1438200"/>
              <a:chOff x="6409080" y="1697040"/>
              <a:chExt cx="2017080" cy="1438200"/>
            </a:xfrm>
          </p:grpSpPr>
          <p:grpSp>
            <p:nvGrpSpPr>
              <p:cNvPr id="443" name="Group 66"/>
              <p:cNvGrpSpPr/>
              <p:nvPr/>
            </p:nvGrpSpPr>
            <p:grpSpPr>
              <a:xfrm>
                <a:off x="6776280" y="1973160"/>
                <a:ext cx="785160" cy="228600"/>
                <a:chOff x="6776280" y="1973160"/>
                <a:chExt cx="785160" cy="228600"/>
              </a:xfrm>
            </p:grpSpPr>
            <p:sp>
              <p:nvSpPr>
                <p:cNvPr id="444" name="Line 67"/>
                <p:cNvSpPr/>
                <p:nvPr/>
              </p:nvSpPr>
              <p:spPr>
                <a:xfrm>
                  <a:off x="6776280" y="1973880"/>
                  <a:ext cx="524160" cy="1515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5" name="Line 68"/>
                <p:cNvSpPr/>
                <p:nvPr/>
              </p:nvSpPr>
              <p:spPr>
                <a:xfrm>
                  <a:off x="6776280" y="1973160"/>
                  <a:ext cx="785160" cy="22860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46" name="Group 69"/>
              <p:cNvGrpSpPr/>
              <p:nvPr/>
            </p:nvGrpSpPr>
            <p:grpSpPr>
              <a:xfrm>
                <a:off x="7542000" y="1924560"/>
                <a:ext cx="537480" cy="266040"/>
                <a:chOff x="7542000" y="1924560"/>
                <a:chExt cx="537480" cy="266040"/>
              </a:xfrm>
            </p:grpSpPr>
            <p:sp>
              <p:nvSpPr>
                <p:cNvPr id="447" name="Line 70"/>
                <p:cNvSpPr/>
                <p:nvPr/>
              </p:nvSpPr>
              <p:spPr>
                <a:xfrm flipV="1">
                  <a:off x="7542360" y="2012760"/>
                  <a:ext cx="358200" cy="17784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48" name="Line 71"/>
                <p:cNvSpPr/>
                <p:nvPr/>
              </p:nvSpPr>
              <p:spPr>
                <a:xfrm flipV="1">
                  <a:off x="7542000" y="1924560"/>
                  <a:ext cx="537480" cy="26532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49" name="Group 72"/>
              <p:cNvGrpSpPr/>
              <p:nvPr/>
            </p:nvGrpSpPr>
            <p:grpSpPr>
              <a:xfrm>
                <a:off x="7273440" y="2175120"/>
                <a:ext cx="275760" cy="510480"/>
                <a:chOff x="7273440" y="2175120"/>
                <a:chExt cx="275760" cy="510480"/>
              </a:xfrm>
            </p:grpSpPr>
            <p:sp>
              <p:nvSpPr>
                <p:cNvPr id="450" name="Line 73"/>
                <p:cNvSpPr/>
                <p:nvPr/>
              </p:nvSpPr>
              <p:spPr>
                <a:xfrm flipV="1">
                  <a:off x="7274880" y="2345040"/>
                  <a:ext cx="182520" cy="33984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1" name="Line 74"/>
                <p:cNvSpPr/>
                <p:nvPr/>
              </p:nvSpPr>
              <p:spPr>
                <a:xfrm flipV="1">
                  <a:off x="7273440" y="2175120"/>
                  <a:ext cx="275760" cy="51048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52" name="Group 75"/>
              <p:cNvGrpSpPr/>
              <p:nvPr/>
            </p:nvGrpSpPr>
            <p:grpSpPr>
              <a:xfrm>
                <a:off x="7262640" y="2668680"/>
                <a:ext cx="785160" cy="217440"/>
                <a:chOff x="7262640" y="2668680"/>
                <a:chExt cx="785160" cy="217440"/>
              </a:xfrm>
            </p:grpSpPr>
            <p:sp>
              <p:nvSpPr>
                <p:cNvPr id="453" name="Line 76"/>
                <p:cNvSpPr/>
                <p:nvPr/>
              </p:nvSpPr>
              <p:spPr>
                <a:xfrm>
                  <a:off x="7262640" y="2669400"/>
                  <a:ext cx="524160" cy="14436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4" name="Line 77"/>
                <p:cNvSpPr/>
                <p:nvPr/>
              </p:nvSpPr>
              <p:spPr>
                <a:xfrm>
                  <a:off x="7262640" y="2668680"/>
                  <a:ext cx="785160" cy="21744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455" name="Group 78"/>
              <p:cNvGrpSpPr/>
              <p:nvPr/>
            </p:nvGrpSpPr>
            <p:grpSpPr>
              <a:xfrm>
                <a:off x="6718680" y="2687400"/>
                <a:ext cx="565200" cy="220320"/>
                <a:chOff x="6718680" y="2687400"/>
                <a:chExt cx="565200" cy="220320"/>
              </a:xfrm>
            </p:grpSpPr>
            <p:sp>
              <p:nvSpPr>
                <p:cNvPr id="456" name="Line 79"/>
                <p:cNvSpPr/>
                <p:nvPr/>
              </p:nvSpPr>
              <p:spPr>
                <a:xfrm flipV="1">
                  <a:off x="6719400" y="2760480"/>
                  <a:ext cx="376200" cy="14724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457" name="Line 80"/>
                <p:cNvSpPr/>
                <p:nvPr/>
              </p:nvSpPr>
              <p:spPr>
                <a:xfrm flipV="1">
                  <a:off x="6718680" y="2687400"/>
                  <a:ext cx="565200" cy="21960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458" name="CustomShape 81"/>
              <p:cNvSpPr/>
              <p:nvPr/>
            </p:nvSpPr>
            <p:spPr>
              <a:xfrm>
                <a:off x="7448400" y="2200320"/>
                <a:ext cx="538920" cy="459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GB" sz="2000" spc="-1" strike="noStrike">
                    <a:solidFill>
                      <a:srgbClr val="000000"/>
                    </a:solidFill>
                    <a:latin typeface="Palatino"/>
                  </a:rPr>
                  <a:t>W</a:t>
                </a:r>
                <a:r>
                  <a:rPr b="0" lang="en-GB" sz="24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+</a:t>
                </a:r>
                <a:endParaRPr b="1" lang="es-ES" sz="24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sp>
            <p:nvSpPr>
              <p:cNvPr id="459" name="CustomShape 82"/>
              <p:cNvSpPr/>
              <p:nvPr/>
            </p:nvSpPr>
            <p:spPr>
              <a:xfrm>
                <a:off x="6463440" y="1733760"/>
                <a:ext cx="405000" cy="39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/>
                <a:r>
                  <a:rPr b="0" lang="en-GB" sz="20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r>
                  <a:rPr b="1" lang="en-GB" sz="20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sp>
            <p:nvSpPr>
              <p:cNvPr id="460" name="CustomShape 83"/>
              <p:cNvSpPr/>
              <p:nvPr/>
            </p:nvSpPr>
            <p:spPr>
              <a:xfrm>
                <a:off x="8003520" y="1697040"/>
                <a:ext cx="395640" cy="440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</a:t>
                </a:r>
                <a:r>
                  <a:rPr b="0" lang="en-GB" sz="2000" spc="-1" strike="noStrike" baseline="-25000">
                    <a:solidFill>
                      <a:srgbClr val="000000"/>
                    </a:solidFill>
                    <a:latin typeface="Arial"/>
                  </a:rPr>
                  <a:t>e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sp>
            <p:nvSpPr>
              <p:cNvPr id="461" name="CustomShape 84"/>
              <p:cNvSpPr/>
              <p:nvPr/>
            </p:nvSpPr>
            <p:spPr>
              <a:xfrm>
                <a:off x="6409080" y="2668680"/>
                <a:ext cx="398520" cy="4406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</a:t>
                </a:r>
                <a:r>
                  <a:rPr b="0" lang="en-GB" sz="2000" spc="-1" strike="noStrike" baseline="-25000">
                    <a:solidFill>
                      <a:srgbClr val="000000"/>
                    </a:solidFill>
                    <a:latin typeface="Symbol"/>
                    <a:ea typeface="Symbol"/>
                  </a:rPr>
                  <a:t>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sp>
            <p:nvSpPr>
              <p:cNvPr id="462" name="CustomShape 85"/>
              <p:cNvSpPr/>
              <p:nvPr/>
            </p:nvSpPr>
            <p:spPr>
              <a:xfrm>
                <a:off x="7998480" y="2705040"/>
                <a:ext cx="409320" cy="39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n-GB" sz="20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</a:t>
                </a:r>
                <a:r>
                  <a:rPr b="1" lang="en-GB" sz="20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sp>
            <p:nvSpPr>
              <p:cNvPr id="463" name="CustomShape 86"/>
              <p:cNvSpPr/>
              <p:nvPr/>
            </p:nvSpPr>
            <p:spPr>
              <a:xfrm>
                <a:off x="6465600" y="1768680"/>
                <a:ext cx="1960560" cy="1366560"/>
              </a:xfrm>
              <a:prstGeom prst="rect">
                <a:avLst/>
              </a:prstGeom>
              <a:noFill/>
              <a:ln w="22320">
                <a:solidFill>
                  <a:srgbClr val="008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464" name="CustomShape 87"/>
          <p:cNvSpPr/>
          <p:nvPr/>
        </p:nvSpPr>
        <p:spPr>
          <a:xfrm>
            <a:off x="678600" y="3182760"/>
            <a:ext cx="69454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The 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Lorentz invariant matrix element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for this time ordering is: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465" name="Picture 140" descr="TP_tmp"/>
          <p:cNvPicPr/>
          <p:nvPr/>
        </p:nvPicPr>
        <p:blipFill>
          <a:blip r:embed="rId2"/>
          <a:stretch/>
        </p:blipFill>
        <p:spPr>
          <a:xfrm>
            <a:off x="2610720" y="3562200"/>
            <a:ext cx="3478680" cy="702000"/>
          </a:xfrm>
          <a:prstGeom prst="rect">
            <a:avLst/>
          </a:prstGeom>
          <a:ln>
            <a:noFill/>
          </a:ln>
        </p:spPr>
      </p:pic>
      <p:sp>
        <p:nvSpPr>
          <p:cNvPr id="466" name="CustomShape 88"/>
          <p:cNvSpPr/>
          <p:nvPr/>
        </p:nvSpPr>
        <p:spPr>
          <a:xfrm>
            <a:off x="609120" y="4260960"/>
            <a:ext cx="797292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Wingdings" charset="2"/>
              <a:buChar char="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In QM need to sum over matrix elements corresponding to same final 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state: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467" name="Picture 155" descr="TP_tmp"/>
          <p:cNvPicPr/>
          <p:nvPr/>
        </p:nvPicPr>
        <p:blipFill>
          <a:blip r:embed="rId3"/>
          <a:stretch/>
        </p:blipFill>
        <p:spPr>
          <a:xfrm>
            <a:off x="1738800" y="4621320"/>
            <a:ext cx="4926240" cy="1868400"/>
          </a:xfrm>
          <a:prstGeom prst="rect">
            <a:avLst/>
          </a:prstGeom>
          <a:ln>
            <a:noFill/>
          </a:ln>
        </p:spPr>
      </p:pic>
      <p:grpSp>
        <p:nvGrpSpPr>
          <p:cNvPr id="468" name="Group 89"/>
          <p:cNvGrpSpPr/>
          <p:nvPr/>
        </p:nvGrpSpPr>
        <p:grpSpPr>
          <a:xfrm>
            <a:off x="6969960" y="5805360"/>
            <a:ext cx="2088720" cy="615960"/>
            <a:chOff x="6969960" y="5805360"/>
            <a:chExt cx="2088720" cy="615960"/>
          </a:xfrm>
        </p:grpSpPr>
        <p:sp>
          <p:nvSpPr>
            <p:cNvPr id="469" name="CustomShape 90"/>
            <p:cNvSpPr/>
            <p:nvPr/>
          </p:nvSpPr>
          <p:spPr>
            <a:xfrm>
              <a:off x="6969960" y="5805360"/>
              <a:ext cx="2088720" cy="33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600" spc="-1" strike="noStrike">
                  <a:solidFill>
                    <a:srgbClr val="ff0000"/>
                  </a:solidFill>
                  <a:latin typeface="Arial"/>
                </a:rPr>
                <a:t>Energy conservation:</a:t>
              </a:r>
              <a:endParaRPr b="0" lang="es-ES" sz="1600" spc="-1" strike="noStrike">
                <a:latin typeface="Arial"/>
              </a:endParaRPr>
            </a:p>
          </p:txBody>
        </p:sp>
        <p:pic>
          <p:nvPicPr>
            <p:cNvPr id="470" name="Picture 156" descr="TP_tmp"/>
            <p:cNvPicPr/>
            <p:nvPr/>
          </p:nvPicPr>
          <p:blipFill>
            <a:blip r:embed="rId4"/>
            <a:stretch/>
          </p:blipFill>
          <p:spPr>
            <a:xfrm>
              <a:off x="7095600" y="6141960"/>
              <a:ext cx="1894680" cy="279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71" name="CustomShape 91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6997680" y="6597720"/>
            <a:ext cx="213156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23D650CE-986B-4DD4-A241-E746DF05211C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360" y="496800"/>
            <a:ext cx="9142920" cy="212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5" name="Picture 32" descr="TP_tmp"/>
          <p:cNvPicPr/>
          <p:nvPr/>
        </p:nvPicPr>
        <p:blipFill>
          <a:blip r:embed="rId1"/>
          <a:stretch/>
        </p:blipFill>
        <p:spPr>
          <a:xfrm>
            <a:off x="2676960" y="225360"/>
            <a:ext cx="3656880" cy="137808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681840" y="2349360"/>
            <a:ext cx="8557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giving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483480" y="1881360"/>
            <a:ext cx="167040" cy="3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6"/>
          <p:cNvSpPr/>
          <p:nvPr/>
        </p:nvSpPr>
        <p:spPr>
          <a:xfrm>
            <a:off x="546840" y="1773360"/>
            <a:ext cx="26661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From 1</a:t>
            </a:r>
            <a:r>
              <a:rPr b="1" lang="en-GB" sz="1800" spc="-1" strike="noStrike" baseline="30000">
                <a:solidFill>
                  <a:srgbClr val="333399"/>
                </a:solidFill>
                <a:latin typeface="Arial"/>
              </a:rPr>
              <a:t>st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time ordering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479" name="Group 7"/>
          <p:cNvGrpSpPr/>
          <p:nvPr/>
        </p:nvGrpSpPr>
        <p:grpSpPr>
          <a:xfrm>
            <a:off x="3043080" y="3860640"/>
            <a:ext cx="2824920" cy="900000"/>
            <a:chOff x="3043080" y="3860640"/>
            <a:chExt cx="2824920" cy="900000"/>
          </a:xfrm>
        </p:grpSpPr>
        <p:pic>
          <p:nvPicPr>
            <p:cNvPr id="480" name="Picture 36" descr="TP_tmp"/>
            <p:cNvPicPr/>
            <p:nvPr/>
          </p:nvPicPr>
          <p:blipFill>
            <a:blip r:embed="rId2"/>
            <a:stretch/>
          </p:blipFill>
          <p:spPr>
            <a:xfrm>
              <a:off x="3142800" y="3933360"/>
              <a:ext cx="2592000" cy="814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1" name="CustomShape 8"/>
            <p:cNvSpPr/>
            <p:nvPr/>
          </p:nvSpPr>
          <p:spPr>
            <a:xfrm>
              <a:off x="3043080" y="3860640"/>
              <a:ext cx="2824920" cy="90000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2" name="CustomShape 9"/>
          <p:cNvSpPr/>
          <p:nvPr/>
        </p:nvSpPr>
        <p:spPr>
          <a:xfrm>
            <a:off x="533880" y="343080"/>
            <a:ext cx="15958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Which gives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483" name="Group 10"/>
          <p:cNvGrpSpPr/>
          <p:nvPr/>
        </p:nvGrpSpPr>
        <p:grpSpPr>
          <a:xfrm>
            <a:off x="6505200" y="2382840"/>
            <a:ext cx="599400" cy="325440"/>
            <a:chOff x="6505200" y="2382840"/>
            <a:chExt cx="599400" cy="325440"/>
          </a:xfrm>
        </p:grpSpPr>
        <p:sp>
          <p:nvSpPr>
            <p:cNvPr id="484" name="Line 11"/>
            <p:cNvSpPr/>
            <p:nvPr/>
          </p:nvSpPr>
          <p:spPr>
            <a:xfrm>
              <a:off x="6505200" y="2384280"/>
              <a:ext cx="399960" cy="21600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Line 12"/>
            <p:cNvSpPr/>
            <p:nvPr/>
          </p:nvSpPr>
          <p:spPr>
            <a:xfrm>
              <a:off x="6505200" y="2382840"/>
              <a:ext cx="599400" cy="32544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6" name="Group 13"/>
          <p:cNvGrpSpPr/>
          <p:nvPr/>
        </p:nvGrpSpPr>
        <p:grpSpPr>
          <a:xfrm>
            <a:off x="7091640" y="2323800"/>
            <a:ext cx="1153800" cy="378360"/>
            <a:chOff x="7091640" y="2323800"/>
            <a:chExt cx="1153800" cy="378360"/>
          </a:xfrm>
        </p:grpSpPr>
        <p:sp>
          <p:nvSpPr>
            <p:cNvPr id="487" name="Line 14"/>
            <p:cNvSpPr/>
            <p:nvPr/>
          </p:nvSpPr>
          <p:spPr>
            <a:xfrm flipV="1">
              <a:off x="7093440" y="2449440"/>
              <a:ext cx="768240" cy="25272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Line 15"/>
            <p:cNvSpPr/>
            <p:nvPr/>
          </p:nvSpPr>
          <p:spPr>
            <a:xfrm flipV="1">
              <a:off x="7091640" y="2323800"/>
              <a:ext cx="1153800" cy="37656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9" name="Group 16"/>
          <p:cNvGrpSpPr/>
          <p:nvPr/>
        </p:nvGrpSpPr>
        <p:grpSpPr>
          <a:xfrm>
            <a:off x="7103160" y="2706840"/>
            <a:ext cx="499680" cy="577440"/>
            <a:chOff x="7103160" y="2706840"/>
            <a:chExt cx="499680" cy="577440"/>
          </a:xfrm>
        </p:grpSpPr>
        <p:sp>
          <p:nvSpPr>
            <p:cNvPr id="490" name="Line 17"/>
            <p:cNvSpPr/>
            <p:nvPr/>
          </p:nvSpPr>
          <p:spPr>
            <a:xfrm>
              <a:off x="7103160" y="2709360"/>
              <a:ext cx="333000" cy="3830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Line 18"/>
            <p:cNvSpPr/>
            <p:nvPr/>
          </p:nvSpPr>
          <p:spPr>
            <a:xfrm>
              <a:off x="7103160" y="2706840"/>
              <a:ext cx="499680" cy="5774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92" name="CustomShape 19"/>
          <p:cNvSpPr/>
          <p:nvPr/>
        </p:nvSpPr>
        <p:spPr>
          <a:xfrm>
            <a:off x="6194160" y="2097000"/>
            <a:ext cx="34992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0000ff"/>
                </a:solidFill>
                <a:latin typeface="Palatino"/>
              </a:rPr>
              <a:t>a</a:t>
            </a:r>
            <a:endParaRPr b="1" lang="es-ES" sz="24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493" name="CustomShape 20"/>
          <p:cNvSpPr/>
          <p:nvPr/>
        </p:nvSpPr>
        <p:spPr>
          <a:xfrm>
            <a:off x="6948000" y="2252520"/>
            <a:ext cx="368280" cy="40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1800" spc="-1" strike="noStrike">
                <a:solidFill>
                  <a:srgbClr val="000000"/>
                </a:solidFill>
                <a:latin typeface="Palatino"/>
              </a:rPr>
              <a:t>g</a:t>
            </a:r>
            <a:r>
              <a:rPr b="1" i="1" lang="en-GB" sz="1800" spc="-1" strike="noStrike" baseline="-25000">
                <a:solidFill>
                  <a:srgbClr val="000000"/>
                </a:solidFill>
                <a:latin typeface="Palatino"/>
              </a:rPr>
              <a:t>a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494" name="CustomShape 21"/>
          <p:cNvSpPr/>
          <p:nvPr/>
        </p:nvSpPr>
        <p:spPr>
          <a:xfrm>
            <a:off x="8156520" y="2060640"/>
            <a:ext cx="31644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0000ff"/>
                </a:solidFill>
                <a:latin typeface="Palatino"/>
              </a:rPr>
              <a:t>c</a:t>
            </a:r>
            <a:endParaRPr b="1" lang="es-ES" sz="24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495" name="Group 22"/>
          <p:cNvGrpSpPr/>
          <p:nvPr/>
        </p:nvGrpSpPr>
        <p:grpSpPr>
          <a:xfrm>
            <a:off x="828000" y="4818240"/>
            <a:ext cx="7552080" cy="1008360"/>
            <a:chOff x="828000" y="4818240"/>
            <a:chExt cx="7552080" cy="1008360"/>
          </a:xfrm>
        </p:grpSpPr>
        <p:sp>
          <p:nvSpPr>
            <p:cNvPr id="496" name="CustomShape 23"/>
            <p:cNvSpPr/>
            <p:nvPr/>
          </p:nvSpPr>
          <p:spPr>
            <a:xfrm>
              <a:off x="828000" y="4818240"/>
              <a:ext cx="7552080" cy="100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buClr>
                  <a:srgbClr val="ff0000"/>
                </a:buClr>
                <a:buFont typeface="Arial"/>
                <a:buChar char="•"/>
              </a:pPr>
              <a:r>
                <a:rPr b="0" lang="en-GB" sz="2400" spc="-1" strike="noStrike">
                  <a:latin typeface="Arial"/>
                </a:rPr>
                <a:t> </a:t>
              </a:r>
              <a:r>
                <a:rPr b="0" lang="en-GB" sz="1800" spc="-1" strike="noStrike">
                  <a:latin typeface="Arial"/>
                </a:rPr>
                <a:t>After summing over all possible time orderings,  </a:t>
              </a: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      </a:t>
              </a:r>
              <a:r>
                <a:rPr b="0" lang="en-GB" sz="1800" spc="-1" strike="noStrike">
                  <a:latin typeface="Arial"/>
                </a:rPr>
                <a:t>is (as anticipated) </a:t>
              </a:r>
              <a:endParaRPr b="0" lang="es-ES" sz="1800" spc="-1" strike="noStrike">
                <a:latin typeface="Arial"/>
              </a:endParaRPr>
            </a:p>
            <a:p>
              <a:pPr/>
              <a:r>
                <a:rPr b="0" lang="en-GB" sz="1800" spc="-1" strike="noStrike">
                  <a:solidFill>
                    <a:srgbClr val="ff0000"/>
                  </a:solidFill>
                  <a:latin typeface="Arial"/>
                </a:rPr>
                <a:t>   </a:t>
              </a:r>
              <a:r>
                <a:rPr b="0" lang="en-GB" sz="1800" spc="-1" strike="noStrike">
                  <a:solidFill>
                    <a:srgbClr val="ff0000"/>
                  </a:solidFill>
                  <a:latin typeface="Arial"/>
                </a:rPr>
                <a:t>Lorentz invariant</a:t>
              </a:r>
              <a:r>
                <a:rPr b="0" lang="en-GB" sz="1800" spc="-1" strike="noStrike">
                  <a:latin typeface="Arial"/>
                </a:rPr>
                <a:t>.</a:t>
              </a:r>
              <a:r>
                <a:rPr b="0" lang="en-GB" sz="1800" spc="-1" strike="noStrike">
                  <a:solidFill>
                    <a:srgbClr val="ff0000"/>
                  </a:solidFill>
                  <a:latin typeface="Arial"/>
                </a:rPr>
                <a:t> </a:t>
              </a:r>
              <a:r>
                <a:rPr b="0" lang="en-GB" sz="1800" spc="-1" strike="noStrike">
                  <a:latin typeface="Arial"/>
                </a:rPr>
                <a:t>This is a remarkable result – the sum over all time</a:t>
              </a:r>
              <a:endParaRPr b="0" lang="es-ES" sz="1800" spc="-1" strike="noStrike">
                <a:latin typeface="Arial"/>
              </a:endParaRPr>
            </a:p>
            <a:p>
              <a:pPr/>
              <a:r>
                <a:rPr b="0" lang="en-GB" sz="1800" spc="-1" strike="noStrike">
                  <a:latin typeface="Arial"/>
                </a:rPr>
                <a:t>   </a:t>
              </a:r>
              <a:r>
                <a:rPr b="0" lang="en-GB" sz="1800" spc="-1" strike="noStrike">
                  <a:latin typeface="Arial"/>
                </a:rPr>
                <a:t>orderings gives a frame independent matrix element.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497" name="Picture 55" descr="TP_tmp"/>
            <p:cNvPicPr/>
            <p:nvPr/>
          </p:nvPicPr>
          <p:blipFill>
            <a:blip r:embed="rId3"/>
            <a:stretch/>
          </p:blipFill>
          <p:spPr>
            <a:xfrm>
              <a:off x="6127200" y="4944960"/>
              <a:ext cx="404280" cy="291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98" name="Picture 56" descr="TP_tmp"/>
          <p:cNvPicPr/>
          <p:nvPr/>
        </p:nvPicPr>
        <p:blipFill>
          <a:blip r:embed="rId4"/>
          <a:stretch/>
        </p:blipFill>
        <p:spPr>
          <a:xfrm>
            <a:off x="7595280" y="2755800"/>
            <a:ext cx="1293840" cy="204840"/>
          </a:xfrm>
          <a:prstGeom prst="rect">
            <a:avLst/>
          </a:prstGeom>
          <a:ln>
            <a:noFill/>
          </a:ln>
        </p:spPr>
      </p:pic>
      <p:sp>
        <p:nvSpPr>
          <p:cNvPr id="499" name="Line 24"/>
          <p:cNvSpPr/>
          <p:nvPr/>
        </p:nvSpPr>
        <p:spPr>
          <a:xfrm>
            <a:off x="7362720" y="2781360"/>
            <a:ext cx="232920" cy="252360"/>
          </a:xfrm>
          <a:prstGeom prst="line">
            <a:avLst/>
          </a:prstGeom>
          <a:ln w="2232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5"/>
          <p:cNvSpPr/>
          <p:nvPr/>
        </p:nvSpPr>
        <p:spPr>
          <a:xfrm>
            <a:off x="2178360" y="4184640"/>
            <a:ext cx="366480" cy="252360"/>
          </a:xfrm>
          <a:custGeom>
            <a:avLst/>
            <a:gdLst/>
            <a:ahLst/>
            <a:rect l="0" t="0" r="r" b="b"/>
            <a:pathLst>
              <a:path w="1020" h="703">
                <a:moveTo>
                  <a:pt x="0" y="175"/>
                </a:moveTo>
                <a:lnTo>
                  <a:pt x="764" y="175"/>
                </a:lnTo>
                <a:lnTo>
                  <a:pt x="764" y="0"/>
                </a:lnTo>
                <a:lnTo>
                  <a:pt x="1019" y="351"/>
                </a:lnTo>
                <a:lnTo>
                  <a:pt x="764" y="702"/>
                </a:lnTo>
                <a:lnTo>
                  <a:pt x="764" y="526"/>
                </a:lnTo>
                <a:lnTo>
                  <a:pt x="0" y="526"/>
                </a:lnTo>
                <a:lnTo>
                  <a:pt x="0" y="175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26"/>
          <p:cNvSpPr/>
          <p:nvPr/>
        </p:nvSpPr>
        <p:spPr>
          <a:xfrm>
            <a:off x="571680" y="5859360"/>
            <a:ext cx="788724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Exactly the same result would have been obtained by considering the 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annihilation process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502" name="Picture 61" descr="TP_tmp"/>
          <p:cNvPicPr/>
          <p:nvPr/>
        </p:nvPicPr>
        <p:blipFill>
          <a:blip r:embed="rId5"/>
          <a:stretch/>
        </p:blipFill>
        <p:spPr>
          <a:xfrm>
            <a:off x="3407760" y="1844640"/>
            <a:ext cx="3530880" cy="351000"/>
          </a:xfrm>
          <a:prstGeom prst="rect">
            <a:avLst/>
          </a:prstGeom>
          <a:ln>
            <a:noFill/>
          </a:ln>
        </p:spPr>
      </p:pic>
      <p:pic>
        <p:nvPicPr>
          <p:cNvPr id="503" name="Picture 62" descr="TP_tmp"/>
          <p:cNvPicPr/>
          <p:nvPr/>
        </p:nvPicPr>
        <p:blipFill>
          <a:blip r:embed="rId6"/>
          <a:stretch/>
        </p:blipFill>
        <p:spPr>
          <a:xfrm>
            <a:off x="1614600" y="2349360"/>
            <a:ext cx="3988080" cy="1227240"/>
          </a:xfrm>
          <a:prstGeom prst="rect">
            <a:avLst/>
          </a:prstGeom>
          <a:ln>
            <a:noFill/>
          </a:ln>
        </p:spPr>
      </p:pic>
      <p:sp>
        <p:nvSpPr>
          <p:cNvPr id="504" name="Line 27"/>
          <p:cNvSpPr/>
          <p:nvPr/>
        </p:nvSpPr>
        <p:spPr>
          <a:xfrm flipV="1">
            <a:off x="2943720" y="5516280"/>
            <a:ext cx="5482440" cy="36360"/>
          </a:xfrm>
          <a:prstGeom prst="line">
            <a:avLst/>
          </a:prstGeom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Line 28"/>
          <p:cNvSpPr/>
          <p:nvPr/>
        </p:nvSpPr>
        <p:spPr>
          <a:xfrm flipV="1">
            <a:off x="816120" y="5841720"/>
            <a:ext cx="5848920" cy="34920"/>
          </a:xfrm>
          <a:prstGeom prst="line">
            <a:avLst/>
          </a:prstGeom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29"/>
          <p:cNvSpPr/>
          <p:nvPr/>
        </p:nvSpPr>
        <p:spPr>
          <a:xfrm>
            <a:off x="0" y="5445000"/>
            <a:ext cx="451080" cy="252360"/>
          </a:xfrm>
          <a:custGeom>
            <a:avLst/>
            <a:gdLst/>
            <a:ahLst/>
            <a:rect l="0" t="0" r="r" b="b"/>
            <a:pathLst>
              <a:path w="1255" h="703">
                <a:moveTo>
                  <a:pt x="0" y="175"/>
                </a:moveTo>
                <a:lnTo>
                  <a:pt x="930" y="175"/>
                </a:lnTo>
                <a:lnTo>
                  <a:pt x="930" y="0"/>
                </a:lnTo>
                <a:lnTo>
                  <a:pt x="1254" y="351"/>
                </a:lnTo>
                <a:lnTo>
                  <a:pt x="930" y="702"/>
                </a:lnTo>
                <a:lnTo>
                  <a:pt x="930" y="526"/>
                </a:lnTo>
                <a:lnTo>
                  <a:pt x="0" y="526"/>
                </a:lnTo>
                <a:lnTo>
                  <a:pt x="0" y="175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30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6997680" y="6597720"/>
            <a:ext cx="21319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285522FE-FDFA-41BD-973A-6D0A8FABF09F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783720" y="42840"/>
            <a:ext cx="7941600" cy="5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/>
            <a:r>
              <a:rPr b="1" lang="en-GB" sz="3400" spc="-1" strike="noStrike">
                <a:solidFill>
                  <a:srgbClr val="ff3300"/>
                </a:solidFill>
                <a:latin typeface="Arial"/>
              </a:rPr>
              <a:t>Feynman Diagrams</a:t>
            </a:r>
            <a:endParaRPr b="1" lang="es-ES" sz="34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511" name="Group 4"/>
          <p:cNvGrpSpPr/>
          <p:nvPr/>
        </p:nvGrpSpPr>
        <p:grpSpPr>
          <a:xfrm>
            <a:off x="1104480" y="3392640"/>
            <a:ext cx="1917360" cy="1548720"/>
            <a:chOff x="1104480" y="3392640"/>
            <a:chExt cx="1917360" cy="1548720"/>
          </a:xfrm>
        </p:grpSpPr>
        <p:grpSp>
          <p:nvGrpSpPr>
            <p:cNvPr id="512" name="Group 5"/>
            <p:cNvGrpSpPr/>
            <p:nvPr/>
          </p:nvGrpSpPr>
          <p:grpSpPr>
            <a:xfrm>
              <a:off x="1104480" y="3392640"/>
              <a:ext cx="1917360" cy="1523880"/>
              <a:chOff x="1104480" y="3392640"/>
              <a:chExt cx="1917360" cy="1523880"/>
            </a:xfrm>
          </p:grpSpPr>
          <p:grpSp>
            <p:nvGrpSpPr>
              <p:cNvPr id="513" name="Group 6"/>
              <p:cNvGrpSpPr/>
              <p:nvPr/>
            </p:nvGrpSpPr>
            <p:grpSpPr>
              <a:xfrm>
                <a:off x="1420920" y="3649320"/>
                <a:ext cx="631440" cy="215640"/>
                <a:chOff x="1420920" y="3649320"/>
                <a:chExt cx="631440" cy="215640"/>
              </a:xfrm>
            </p:grpSpPr>
            <p:sp>
              <p:nvSpPr>
                <p:cNvPr id="514" name="Line 7"/>
                <p:cNvSpPr/>
                <p:nvPr/>
              </p:nvSpPr>
              <p:spPr>
                <a:xfrm>
                  <a:off x="1420920" y="3650040"/>
                  <a:ext cx="421200" cy="14292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15" name="Line 8"/>
                <p:cNvSpPr/>
                <p:nvPr/>
              </p:nvSpPr>
              <p:spPr>
                <a:xfrm>
                  <a:off x="1420920" y="3649320"/>
                  <a:ext cx="631440" cy="21564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16" name="CustomShape 9"/>
              <p:cNvSpPr/>
              <p:nvPr/>
            </p:nvSpPr>
            <p:spPr>
              <a:xfrm>
                <a:off x="1104480" y="3396960"/>
                <a:ext cx="322560" cy="39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n-GB" sz="2000" spc="-1" strike="noStrike">
                    <a:solidFill>
                      <a:srgbClr val="0000ff"/>
                    </a:solidFill>
                    <a:latin typeface="Palatino"/>
                  </a:rPr>
                  <a:t>a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sp>
            <p:nvSpPr>
              <p:cNvPr id="517" name="CustomShape 10"/>
              <p:cNvSpPr/>
              <p:nvPr/>
            </p:nvSpPr>
            <p:spPr>
              <a:xfrm>
                <a:off x="2728440" y="3392640"/>
                <a:ext cx="293400" cy="39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n-GB" sz="2000" spc="-1" strike="noStrike">
                    <a:solidFill>
                      <a:srgbClr val="0000ff"/>
                    </a:solidFill>
                    <a:latin typeface="Palatino"/>
                  </a:rPr>
                  <a:t>c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sp>
            <p:nvSpPr>
              <p:cNvPr id="518" name="CustomShape 11"/>
              <p:cNvSpPr/>
              <p:nvPr/>
            </p:nvSpPr>
            <p:spPr>
              <a:xfrm>
                <a:off x="1111680" y="4511520"/>
                <a:ext cx="317880" cy="39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n-GB" sz="2000" spc="-1" strike="noStrike">
                    <a:solidFill>
                      <a:srgbClr val="ff0000"/>
                    </a:solidFill>
                    <a:latin typeface="Palatino"/>
                  </a:rPr>
                  <a:t>b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sp>
            <p:nvSpPr>
              <p:cNvPr id="519" name="CustomShape 12"/>
              <p:cNvSpPr/>
              <p:nvPr/>
            </p:nvSpPr>
            <p:spPr>
              <a:xfrm>
                <a:off x="2659320" y="4517640"/>
                <a:ext cx="322560" cy="3988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n-GB" sz="2000" spc="-1" strike="noStrike">
                    <a:solidFill>
                      <a:srgbClr val="ff0000"/>
                    </a:solidFill>
                    <a:latin typeface="Palatino"/>
                  </a:rPr>
                  <a:t>d</a:t>
                </a:r>
                <a:endParaRPr b="1" lang="es-ES" sz="2000" spc="-1" strike="noStrike">
                  <a:solidFill>
                    <a:srgbClr val="333399"/>
                  </a:solidFill>
                  <a:latin typeface="Arial"/>
                </a:endParaRPr>
              </a:p>
            </p:txBody>
          </p:sp>
          <p:pic>
            <p:nvPicPr>
              <p:cNvPr id="520" name="Picture 193" descr="TP_tmp"/>
              <p:cNvPicPr/>
              <p:nvPr/>
            </p:nvPicPr>
            <p:blipFill>
              <a:blip r:embed="rId1"/>
              <a:stretch/>
            </p:blipFill>
            <p:spPr>
              <a:xfrm>
                <a:off x="2152440" y="4151160"/>
                <a:ext cx="160920" cy="14544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521" name="Group 13"/>
              <p:cNvGrpSpPr/>
              <p:nvPr/>
            </p:nvGrpSpPr>
            <p:grpSpPr>
              <a:xfrm>
                <a:off x="2056320" y="3637440"/>
                <a:ext cx="623520" cy="240120"/>
                <a:chOff x="2056320" y="3637440"/>
                <a:chExt cx="623520" cy="240120"/>
              </a:xfrm>
            </p:grpSpPr>
            <p:sp>
              <p:nvSpPr>
                <p:cNvPr id="522" name="Line 14"/>
                <p:cNvSpPr/>
                <p:nvPr/>
              </p:nvSpPr>
              <p:spPr>
                <a:xfrm flipV="1">
                  <a:off x="2057040" y="3716640"/>
                  <a:ext cx="415440" cy="16092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3" name="Line 15"/>
                <p:cNvSpPr/>
                <p:nvPr/>
              </p:nvSpPr>
              <p:spPr>
                <a:xfrm flipV="1">
                  <a:off x="2056320" y="3637440"/>
                  <a:ext cx="623520" cy="2397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24" name="Group 16"/>
              <p:cNvGrpSpPr/>
              <p:nvPr/>
            </p:nvGrpSpPr>
            <p:grpSpPr>
              <a:xfrm>
                <a:off x="2052720" y="4514400"/>
                <a:ext cx="630720" cy="215640"/>
                <a:chOff x="2052720" y="4514400"/>
                <a:chExt cx="630720" cy="215640"/>
              </a:xfrm>
            </p:grpSpPr>
            <p:sp>
              <p:nvSpPr>
                <p:cNvPr id="525" name="Line 17"/>
                <p:cNvSpPr/>
                <p:nvPr/>
              </p:nvSpPr>
              <p:spPr>
                <a:xfrm>
                  <a:off x="2052720" y="4515120"/>
                  <a:ext cx="421200" cy="14292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6" name="Line 18"/>
                <p:cNvSpPr/>
                <p:nvPr/>
              </p:nvSpPr>
              <p:spPr>
                <a:xfrm>
                  <a:off x="2052720" y="4514400"/>
                  <a:ext cx="630720" cy="21564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527" name="Group 19"/>
              <p:cNvGrpSpPr/>
              <p:nvPr/>
            </p:nvGrpSpPr>
            <p:grpSpPr>
              <a:xfrm>
                <a:off x="1417680" y="4525920"/>
                <a:ext cx="638280" cy="190080"/>
                <a:chOff x="1417680" y="4525920"/>
                <a:chExt cx="638280" cy="190080"/>
              </a:xfrm>
            </p:grpSpPr>
            <p:sp>
              <p:nvSpPr>
                <p:cNvPr id="528" name="Line 20"/>
                <p:cNvSpPr/>
                <p:nvPr/>
              </p:nvSpPr>
              <p:spPr>
                <a:xfrm flipV="1">
                  <a:off x="1418040" y="4588920"/>
                  <a:ext cx="425520" cy="12708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9" name="Line 21"/>
                <p:cNvSpPr/>
                <p:nvPr/>
              </p:nvSpPr>
              <p:spPr>
                <a:xfrm flipV="1">
                  <a:off x="1417680" y="4525920"/>
                  <a:ext cx="638280" cy="189720"/>
                </a:xfrm>
                <a:prstGeom prst="line">
                  <a:avLst/>
                </a:prstGeom>
                <a:ln w="22320">
                  <a:solidFill>
                    <a:srgbClr val="ff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530" name="Line 22"/>
              <p:cNvSpPr/>
              <p:nvPr/>
            </p:nvSpPr>
            <p:spPr>
              <a:xfrm>
                <a:off x="2052720" y="3865320"/>
                <a:ext cx="0" cy="64728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31" name="Line 23"/>
            <p:cNvSpPr/>
            <p:nvPr/>
          </p:nvSpPr>
          <p:spPr>
            <a:xfrm>
              <a:off x="1655640" y="3394080"/>
              <a:ext cx="0" cy="1547280"/>
            </a:xfrm>
            <a:prstGeom prst="line">
              <a:avLst/>
            </a:prstGeom>
            <a:ln w="22320">
              <a:solidFill>
                <a:srgbClr val="ff9900"/>
              </a:solidFill>
              <a:custDash>
                <a:ds d="3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Line 24"/>
            <p:cNvSpPr/>
            <p:nvPr/>
          </p:nvSpPr>
          <p:spPr>
            <a:xfrm>
              <a:off x="2520000" y="3394080"/>
              <a:ext cx="0" cy="1547280"/>
            </a:xfrm>
            <a:prstGeom prst="line">
              <a:avLst/>
            </a:prstGeom>
            <a:ln w="22320">
              <a:solidFill>
                <a:srgbClr val="ff9900"/>
              </a:solidFill>
              <a:custDash>
                <a:ds d="3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3" name="CustomShape 25"/>
          <p:cNvSpPr/>
          <p:nvPr/>
        </p:nvSpPr>
        <p:spPr>
          <a:xfrm>
            <a:off x="3392280" y="3321000"/>
            <a:ext cx="5424840" cy="146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000000"/>
                </a:solidFill>
                <a:latin typeface="Arial"/>
              </a:rPr>
              <a:t>In a Feynman diagram: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>
              <a:buSzPct val="114466"/>
              <a:buBlip>
                <a:blip r:embed="rId2"/>
              </a:buBlip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the LHS represents the initial state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>
              <a:buSzPct val="114466"/>
              <a:buBlip>
                <a:blip r:embed="rId3"/>
              </a:buBlip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the RHS is the final state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>
              <a:buSzPct val="114466"/>
              <a:buBlip>
                <a:blip r:embed="rId4"/>
              </a:buBlip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everything in between is </a:t>
            </a:r>
            <a:r>
              <a:rPr b="1" lang="ja-JP" sz="1800" spc="-1" strike="noStrike">
                <a:solidFill>
                  <a:srgbClr val="333399"/>
                </a:solidFill>
                <a:latin typeface="Arial"/>
              </a:rPr>
              <a:t>“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how the interaction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happened</a:t>
            </a:r>
            <a:r>
              <a:rPr b="1" lang="ja-JP" sz="1800" spc="-1" strike="noStrike">
                <a:solidFill>
                  <a:srgbClr val="333399"/>
                </a:solidFill>
                <a:latin typeface="Arial"/>
              </a:rPr>
              <a:t>”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534" name="CustomShape 26"/>
          <p:cNvSpPr/>
          <p:nvPr/>
        </p:nvSpPr>
        <p:spPr>
          <a:xfrm>
            <a:off x="639720" y="765000"/>
            <a:ext cx="7042680" cy="73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The sum over all possible time-orderings is represented by a 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  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FEYNMAN diagram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535" name="Group 27"/>
          <p:cNvGrpSpPr/>
          <p:nvPr/>
        </p:nvGrpSpPr>
        <p:grpSpPr>
          <a:xfrm>
            <a:off x="517320" y="1581480"/>
            <a:ext cx="2436120" cy="1820520"/>
            <a:chOff x="517320" y="1581480"/>
            <a:chExt cx="2436120" cy="1820520"/>
          </a:xfrm>
        </p:grpSpPr>
        <p:sp>
          <p:nvSpPr>
            <p:cNvPr id="536" name="Line 28"/>
            <p:cNvSpPr/>
            <p:nvPr/>
          </p:nvSpPr>
          <p:spPr>
            <a:xfrm flipV="1">
              <a:off x="852480" y="1630080"/>
              <a:ext cx="0" cy="16304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Line 29"/>
            <p:cNvSpPr/>
            <p:nvPr/>
          </p:nvSpPr>
          <p:spPr>
            <a:xfrm>
              <a:off x="770760" y="3079800"/>
              <a:ext cx="2121480" cy="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38" name="Group 30"/>
            <p:cNvGrpSpPr/>
            <p:nvPr/>
          </p:nvGrpSpPr>
          <p:grpSpPr>
            <a:xfrm>
              <a:off x="1183680" y="1870200"/>
              <a:ext cx="495720" cy="273240"/>
              <a:chOff x="1183680" y="1870200"/>
              <a:chExt cx="495720" cy="273240"/>
            </a:xfrm>
          </p:grpSpPr>
          <p:sp>
            <p:nvSpPr>
              <p:cNvPr id="539" name="Line 31"/>
              <p:cNvSpPr/>
              <p:nvPr/>
            </p:nvSpPr>
            <p:spPr>
              <a:xfrm>
                <a:off x="1183680" y="1871280"/>
                <a:ext cx="330840" cy="1810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0" name="Line 32"/>
              <p:cNvSpPr/>
              <p:nvPr/>
            </p:nvSpPr>
            <p:spPr>
              <a:xfrm>
                <a:off x="1183680" y="1870200"/>
                <a:ext cx="495720" cy="2732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1" name="Group 33"/>
            <p:cNvGrpSpPr/>
            <p:nvPr/>
          </p:nvGrpSpPr>
          <p:grpSpPr>
            <a:xfrm>
              <a:off x="1667160" y="1825200"/>
              <a:ext cx="959760" cy="308880"/>
              <a:chOff x="1667160" y="1825200"/>
              <a:chExt cx="959760" cy="308880"/>
            </a:xfrm>
          </p:grpSpPr>
          <p:sp>
            <p:nvSpPr>
              <p:cNvPr id="542" name="Line 34"/>
              <p:cNvSpPr/>
              <p:nvPr/>
            </p:nvSpPr>
            <p:spPr>
              <a:xfrm flipV="1">
                <a:off x="1668600" y="1927800"/>
                <a:ext cx="639000" cy="2062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" name="Line 35"/>
              <p:cNvSpPr/>
              <p:nvPr/>
            </p:nvSpPr>
            <p:spPr>
              <a:xfrm flipV="1">
                <a:off x="1667160" y="1825200"/>
                <a:ext cx="959760" cy="3074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4" name="Group 36"/>
            <p:cNvGrpSpPr/>
            <p:nvPr/>
          </p:nvGrpSpPr>
          <p:grpSpPr>
            <a:xfrm>
              <a:off x="1679400" y="2141640"/>
              <a:ext cx="412920" cy="485640"/>
              <a:chOff x="1679400" y="2141640"/>
              <a:chExt cx="412920" cy="485640"/>
            </a:xfrm>
          </p:grpSpPr>
          <p:sp>
            <p:nvSpPr>
              <p:cNvPr id="545" name="Line 37"/>
              <p:cNvSpPr/>
              <p:nvPr/>
            </p:nvSpPr>
            <p:spPr>
              <a:xfrm>
                <a:off x="1679400" y="2143440"/>
                <a:ext cx="275400" cy="32220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" name="Line 38"/>
              <p:cNvSpPr/>
              <p:nvPr/>
            </p:nvSpPr>
            <p:spPr>
              <a:xfrm>
                <a:off x="1679400" y="2141640"/>
                <a:ext cx="412920" cy="4856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47" name="Group 39"/>
            <p:cNvGrpSpPr/>
            <p:nvPr/>
          </p:nvGrpSpPr>
          <p:grpSpPr>
            <a:xfrm>
              <a:off x="2090880" y="2625840"/>
              <a:ext cx="496800" cy="273240"/>
              <a:chOff x="2090880" y="2625840"/>
              <a:chExt cx="496800" cy="273240"/>
            </a:xfrm>
          </p:grpSpPr>
          <p:sp>
            <p:nvSpPr>
              <p:cNvPr id="548" name="Line 40"/>
              <p:cNvSpPr/>
              <p:nvPr/>
            </p:nvSpPr>
            <p:spPr>
              <a:xfrm>
                <a:off x="2090880" y="2626920"/>
                <a:ext cx="331200" cy="1810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9" name="Line 41"/>
              <p:cNvSpPr/>
              <p:nvPr/>
            </p:nvSpPr>
            <p:spPr>
              <a:xfrm>
                <a:off x="2090880" y="2625840"/>
                <a:ext cx="496800" cy="2732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50" name="Group 42"/>
            <p:cNvGrpSpPr/>
            <p:nvPr/>
          </p:nvGrpSpPr>
          <p:grpSpPr>
            <a:xfrm>
              <a:off x="1116360" y="2608920"/>
              <a:ext cx="960840" cy="309600"/>
              <a:chOff x="1116360" y="2608920"/>
              <a:chExt cx="960840" cy="309600"/>
            </a:xfrm>
          </p:grpSpPr>
          <p:sp>
            <p:nvSpPr>
              <p:cNvPr id="551" name="Line 43"/>
              <p:cNvSpPr/>
              <p:nvPr/>
            </p:nvSpPr>
            <p:spPr>
              <a:xfrm flipV="1">
                <a:off x="1117800" y="2711520"/>
                <a:ext cx="639720" cy="207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2" name="Line 44"/>
              <p:cNvSpPr/>
              <p:nvPr/>
            </p:nvSpPr>
            <p:spPr>
              <a:xfrm flipV="1">
                <a:off x="1116360" y="2608920"/>
                <a:ext cx="960840" cy="30816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53" name="CustomShape 45"/>
            <p:cNvSpPr/>
            <p:nvPr/>
          </p:nvSpPr>
          <p:spPr>
            <a:xfrm>
              <a:off x="942840" y="1679760"/>
              <a:ext cx="2829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54" name="CustomShape 46"/>
            <p:cNvSpPr/>
            <p:nvPr/>
          </p:nvSpPr>
          <p:spPr>
            <a:xfrm>
              <a:off x="2577240" y="1624320"/>
              <a:ext cx="273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55" name="CustomShape 47"/>
            <p:cNvSpPr/>
            <p:nvPr/>
          </p:nvSpPr>
          <p:spPr>
            <a:xfrm>
              <a:off x="909000" y="2743200"/>
              <a:ext cx="28584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56" name="CustomShape 48"/>
            <p:cNvSpPr/>
            <p:nvPr/>
          </p:nvSpPr>
          <p:spPr>
            <a:xfrm>
              <a:off x="2512080" y="2673360"/>
              <a:ext cx="2952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57" name="CustomShape 49"/>
            <p:cNvSpPr/>
            <p:nvPr/>
          </p:nvSpPr>
          <p:spPr>
            <a:xfrm>
              <a:off x="2321640" y="3033720"/>
              <a:ext cx="6318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Palatino"/>
                </a:rPr>
                <a:t>time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58" name="CustomShape 50"/>
            <p:cNvSpPr/>
            <p:nvPr/>
          </p:nvSpPr>
          <p:spPr>
            <a:xfrm rot="16200000">
              <a:off x="330480" y="1767960"/>
              <a:ext cx="741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Palatino"/>
                </a:rPr>
                <a:t>space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559" name="Picture 265" descr="TP_tmp"/>
            <p:cNvPicPr/>
            <p:nvPr/>
          </p:nvPicPr>
          <p:blipFill>
            <a:blip r:embed="rId5"/>
            <a:stretch/>
          </p:blipFill>
          <p:spPr>
            <a:xfrm>
              <a:off x="2019240" y="2241720"/>
              <a:ext cx="160920" cy="146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60" name="Group 51"/>
          <p:cNvGrpSpPr/>
          <p:nvPr/>
        </p:nvGrpSpPr>
        <p:grpSpPr>
          <a:xfrm>
            <a:off x="3529440" y="1580040"/>
            <a:ext cx="2434680" cy="1821600"/>
            <a:chOff x="3529440" y="1580040"/>
            <a:chExt cx="2434680" cy="1821600"/>
          </a:xfrm>
        </p:grpSpPr>
        <p:sp>
          <p:nvSpPr>
            <p:cNvPr id="561" name="Line 52"/>
            <p:cNvSpPr/>
            <p:nvPr/>
          </p:nvSpPr>
          <p:spPr>
            <a:xfrm flipV="1">
              <a:off x="3863520" y="1629720"/>
              <a:ext cx="0" cy="16304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Line 53"/>
            <p:cNvSpPr/>
            <p:nvPr/>
          </p:nvSpPr>
          <p:spPr>
            <a:xfrm>
              <a:off x="3781440" y="3079440"/>
              <a:ext cx="2121840" cy="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63" name="Group 54"/>
            <p:cNvGrpSpPr/>
            <p:nvPr/>
          </p:nvGrpSpPr>
          <p:grpSpPr>
            <a:xfrm>
              <a:off x="4194720" y="1869840"/>
              <a:ext cx="874440" cy="300240"/>
              <a:chOff x="4194720" y="1869840"/>
              <a:chExt cx="874440" cy="300240"/>
            </a:xfrm>
          </p:grpSpPr>
          <p:sp>
            <p:nvSpPr>
              <p:cNvPr id="564" name="Line 55"/>
              <p:cNvSpPr/>
              <p:nvPr/>
            </p:nvSpPr>
            <p:spPr>
              <a:xfrm>
                <a:off x="4194720" y="1870920"/>
                <a:ext cx="583200" cy="1990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" name="Line 56"/>
              <p:cNvSpPr/>
              <p:nvPr/>
            </p:nvSpPr>
            <p:spPr>
              <a:xfrm>
                <a:off x="4194720" y="1869840"/>
                <a:ext cx="874440" cy="3002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6" name="Group 57"/>
            <p:cNvGrpSpPr/>
            <p:nvPr/>
          </p:nvGrpSpPr>
          <p:grpSpPr>
            <a:xfrm>
              <a:off x="5101920" y="1823040"/>
              <a:ext cx="534240" cy="325440"/>
              <a:chOff x="5101920" y="1823040"/>
              <a:chExt cx="534240" cy="325440"/>
            </a:xfrm>
          </p:grpSpPr>
          <p:sp>
            <p:nvSpPr>
              <p:cNvPr id="567" name="Line 58"/>
              <p:cNvSpPr/>
              <p:nvPr/>
            </p:nvSpPr>
            <p:spPr>
              <a:xfrm flipV="1">
                <a:off x="5102280" y="1931400"/>
                <a:ext cx="356040" cy="2170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8" name="Line 59"/>
              <p:cNvSpPr/>
              <p:nvPr/>
            </p:nvSpPr>
            <p:spPr>
              <a:xfrm flipV="1">
                <a:off x="5101920" y="1823040"/>
                <a:ext cx="534240" cy="3250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9" name="Group 60"/>
            <p:cNvGrpSpPr/>
            <p:nvPr/>
          </p:nvGrpSpPr>
          <p:grpSpPr>
            <a:xfrm>
              <a:off x="4687920" y="2143440"/>
              <a:ext cx="416880" cy="481680"/>
              <a:chOff x="4687920" y="2143440"/>
              <a:chExt cx="416880" cy="481680"/>
            </a:xfrm>
          </p:grpSpPr>
          <p:sp>
            <p:nvSpPr>
              <p:cNvPr id="570" name="Line 61"/>
              <p:cNvSpPr/>
              <p:nvPr/>
            </p:nvSpPr>
            <p:spPr>
              <a:xfrm flipV="1">
                <a:off x="4689360" y="2303640"/>
                <a:ext cx="276840" cy="32112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1" name="Line 62"/>
              <p:cNvSpPr/>
              <p:nvPr/>
            </p:nvSpPr>
            <p:spPr>
              <a:xfrm flipV="1">
                <a:off x="4687920" y="2143440"/>
                <a:ext cx="416880" cy="48168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2" name="Group 63"/>
            <p:cNvGrpSpPr/>
            <p:nvPr/>
          </p:nvGrpSpPr>
          <p:grpSpPr>
            <a:xfrm>
              <a:off x="4670640" y="2601720"/>
              <a:ext cx="927360" cy="297000"/>
              <a:chOff x="4670640" y="2601720"/>
              <a:chExt cx="927360" cy="297000"/>
            </a:xfrm>
          </p:grpSpPr>
          <p:sp>
            <p:nvSpPr>
              <p:cNvPr id="573" name="Line 64"/>
              <p:cNvSpPr/>
              <p:nvPr/>
            </p:nvSpPr>
            <p:spPr>
              <a:xfrm>
                <a:off x="4670640" y="2602800"/>
                <a:ext cx="619200" cy="1969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4" name="Line 65"/>
              <p:cNvSpPr/>
              <p:nvPr/>
            </p:nvSpPr>
            <p:spPr>
              <a:xfrm>
                <a:off x="4670640" y="2601720"/>
                <a:ext cx="927360" cy="297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5" name="Group 66"/>
            <p:cNvGrpSpPr/>
            <p:nvPr/>
          </p:nvGrpSpPr>
          <p:grpSpPr>
            <a:xfrm>
              <a:off x="4126680" y="2625480"/>
              <a:ext cx="583920" cy="291600"/>
              <a:chOff x="4126680" y="2625480"/>
              <a:chExt cx="583920" cy="291600"/>
            </a:xfrm>
          </p:grpSpPr>
          <p:sp>
            <p:nvSpPr>
              <p:cNvPr id="576" name="Line 67"/>
              <p:cNvSpPr/>
              <p:nvPr/>
            </p:nvSpPr>
            <p:spPr>
              <a:xfrm flipV="1">
                <a:off x="4127040" y="2721960"/>
                <a:ext cx="389160" cy="1951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7" name="Line 68"/>
              <p:cNvSpPr/>
              <p:nvPr/>
            </p:nvSpPr>
            <p:spPr>
              <a:xfrm flipV="1">
                <a:off x="4126680" y="2625480"/>
                <a:ext cx="583920" cy="2908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78" name="CustomShape 69"/>
            <p:cNvSpPr/>
            <p:nvPr/>
          </p:nvSpPr>
          <p:spPr>
            <a:xfrm>
              <a:off x="3953880" y="1679400"/>
              <a:ext cx="2829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79" name="CustomShape 70"/>
            <p:cNvSpPr/>
            <p:nvPr/>
          </p:nvSpPr>
          <p:spPr>
            <a:xfrm>
              <a:off x="5587920" y="1623960"/>
              <a:ext cx="273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80" name="CustomShape 71"/>
            <p:cNvSpPr/>
            <p:nvPr/>
          </p:nvSpPr>
          <p:spPr>
            <a:xfrm>
              <a:off x="3920040" y="2742840"/>
              <a:ext cx="28584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81" name="CustomShape 72"/>
            <p:cNvSpPr/>
            <p:nvPr/>
          </p:nvSpPr>
          <p:spPr>
            <a:xfrm>
              <a:off x="5522760" y="2673000"/>
              <a:ext cx="2952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82" name="CustomShape 73"/>
            <p:cNvSpPr/>
            <p:nvPr/>
          </p:nvSpPr>
          <p:spPr>
            <a:xfrm>
              <a:off x="5332320" y="3033360"/>
              <a:ext cx="6318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Palatino"/>
                </a:rPr>
                <a:t>time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83" name="CustomShape 74"/>
            <p:cNvSpPr/>
            <p:nvPr/>
          </p:nvSpPr>
          <p:spPr>
            <a:xfrm rot="16200000">
              <a:off x="3342600" y="1766520"/>
              <a:ext cx="741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800" spc="-1" strike="noStrike">
                  <a:solidFill>
                    <a:srgbClr val="000000"/>
                  </a:solidFill>
                  <a:latin typeface="Palatino"/>
                </a:rPr>
                <a:t>space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584" name="Picture 290" descr="TP_tmp"/>
            <p:cNvPicPr/>
            <p:nvPr/>
          </p:nvPicPr>
          <p:blipFill>
            <a:blip r:embed="rId6"/>
            <a:stretch/>
          </p:blipFill>
          <p:spPr>
            <a:xfrm>
              <a:off x="5028120" y="2277720"/>
              <a:ext cx="161280" cy="203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85" name="Group 75"/>
          <p:cNvGrpSpPr/>
          <p:nvPr/>
        </p:nvGrpSpPr>
        <p:grpSpPr>
          <a:xfrm>
            <a:off x="6197760" y="2386080"/>
            <a:ext cx="300240" cy="142920"/>
            <a:chOff x="6197760" y="2386080"/>
            <a:chExt cx="300240" cy="142920"/>
          </a:xfrm>
        </p:grpSpPr>
        <p:sp>
          <p:nvSpPr>
            <p:cNvPr id="586" name="Line 76"/>
            <p:cNvSpPr/>
            <p:nvPr/>
          </p:nvSpPr>
          <p:spPr>
            <a:xfrm>
              <a:off x="6197760" y="2386080"/>
              <a:ext cx="300240" cy="0"/>
            </a:xfrm>
            <a:prstGeom prst="line">
              <a:avLst/>
            </a:prstGeom>
            <a:ln w="381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Line 77"/>
            <p:cNvSpPr/>
            <p:nvPr/>
          </p:nvSpPr>
          <p:spPr>
            <a:xfrm>
              <a:off x="6197760" y="2529000"/>
              <a:ext cx="300240" cy="0"/>
            </a:xfrm>
            <a:prstGeom prst="line">
              <a:avLst/>
            </a:prstGeom>
            <a:ln w="381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8" name="Group 78"/>
          <p:cNvGrpSpPr/>
          <p:nvPr/>
        </p:nvGrpSpPr>
        <p:grpSpPr>
          <a:xfrm>
            <a:off x="3076560" y="2205000"/>
            <a:ext cx="331200" cy="358560"/>
            <a:chOff x="3076560" y="2205000"/>
            <a:chExt cx="331200" cy="358560"/>
          </a:xfrm>
        </p:grpSpPr>
        <p:sp>
          <p:nvSpPr>
            <p:cNvPr id="589" name="Line 79"/>
            <p:cNvSpPr/>
            <p:nvPr/>
          </p:nvSpPr>
          <p:spPr>
            <a:xfrm>
              <a:off x="3076560" y="2385720"/>
              <a:ext cx="331200" cy="0"/>
            </a:xfrm>
            <a:prstGeom prst="line">
              <a:avLst/>
            </a:prstGeom>
            <a:ln w="381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Line 80"/>
            <p:cNvSpPr/>
            <p:nvPr/>
          </p:nvSpPr>
          <p:spPr>
            <a:xfrm flipV="1">
              <a:off x="3241440" y="2205000"/>
              <a:ext cx="0" cy="358560"/>
            </a:xfrm>
            <a:prstGeom prst="line">
              <a:avLst/>
            </a:prstGeom>
            <a:ln w="381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1" name="Line 81"/>
          <p:cNvSpPr/>
          <p:nvPr/>
        </p:nvSpPr>
        <p:spPr>
          <a:xfrm>
            <a:off x="6197760" y="2529000"/>
            <a:ext cx="300240" cy="0"/>
          </a:xfrm>
          <a:prstGeom prst="line">
            <a:avLst/>
          </a:prstGeom>
          <a:ln w="3816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2" name="Group 82"/>
          <p:cNvGrpSpPr/>
          <p:nvPr/>
        </p:nvGrpSpPr>
        <p:grpSpPr>
          <a:xfrm>
            <a:off x="6870960" y="1697040"/>
            <a:ext cx="1887480" cy="1493640"/>
            <a:chOff x="6870960" y="1697040"/>
            <a:chExt cx="1887480" cy="1493640"/>
          </a:xfrm>
        </p:grpSpPr>
        <p:grpSp>
          <p:nvGrpSpPr>
            <p:cNvPr id="593" name="Group 83"/>
            <p:cNvGrpSpPr/>
            <p:nvPr/>
          </p:nvGrpSpPr>
          <p:grpSpPr>
            <a:xfrm>
              <a:off x="7167600" y="1954080"/>
              <a:ext cx="631440" cy="216000"/>
              <a:chOff x="7167600" y="1954080"/>
              <a:chExt cx="631440" cy="216000"/>
            </a:xfrm>
          </p:grpSpPr>
          <p:sp>
            <p:nvSpPr>
              <p:cNvPr id="594" name="Line 84"/>
              <p:cNvSpPr/>
              <p:nvPr/>
            </p:nvSpPr>
            <p:spPr>
              <a:xfrm>
                <a:off x="7167600" y="1954800"/>
                <a:ext cx="421200" cy="1432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5" name="Line 85"/>
              <p:cNvSpPr/>
              <p:nvPr/>
            </p:nvSpPr>
            <p:spPr>
              <a:xfrm>
                <a:off x="7167600" y="1954080"/>
                <a:ext cx="631440" cy="21600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96" name="CustomShape 86"/>
            <p:cNvSpPr/>
            <p:nvPr/>
          </p:nvSpPr>
          <p:spPr>
            <a:xfrm>
              <a:off x="6870960" y="1701720"/>
              <a:ext cx="2829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97" name="CustomShape 87"/>
            <p:cNvSpPr/>
            <p:nvPr/>
          </p:nvSpPr>
          <p:spPr>
            <a:xfrm>
              <a:off x="8484840" y="1697040"/>
              <a:ext cx="273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98" name="CustomShape 88"/>
            <p:cNvSpPr/>
            <p:nvPr/>
          </p:nvSpPr>
          <p:spPr>
            <a:xfrm>
              <a:off x="6874200" y="2816280"/>
              <a:ext cx="28584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599" name="CustomShape 89"/>
            <p:cNvSpPr/>
            <p:nvPr/>
          </p:nvSpPr>
          <p:spPr>
            <a:xfrm>
              <a:off x="8419680" y="2822400"/>
              <a:ext cx="2952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600" name="Picture 305" descr="TP_tmp"/>
            <p:cNvPicPr/>
            <p:nvPr/>
          </p:nvPicPr>
          <p:blipFill>
            <a:blip r:embed="rId7"/>
            <a:stretch/>
          </p:blipFill>
          <p:spPr>
            <a:xfrm>
              <a:off x="7899120" y="2455920"/>
              <a:ext cx="160920" cy="1461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601" name="Group 90"/>
            <p:cNvGrpSpPr/>
            <p:nvPr/>
          </p:nvGrpSpPr>
          <p:grpSpPr>
            <a:xfrm>
              <a:off x="7803000" y="1942200"/>
              <a:ext cx="623880" cy="240120"/>
              <a:chOff x="7803000" y="1942200"/>
              <a:chExt cx="623880" cy="240120"/>
            </a:xfrm>
          </p:grpSpPr>
          <p:sp>
            <p:nvSpPr>
              <p:cNvPr id="602" name="Line 91"/>
              <p:cNvSpPr/>
              <p:nvPr/>
            </p:nvSpPr>
            <p:spPr>
              <a:xfrm flipV="1">
                <a:off x="7803360" y="2021760"/>
                <a:ext cx="415800" cy="1605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3" name="Line 92"/>
              <p:cNvSpPr/>
              <p:nvPr/>
            </p:nvSpPr>
            <p:spPr>
              <a:xfrm flipV="1">
                <a:off x="7803000" y="1942200"/>
                <a:ext cx="623880" cy="2397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4" name="Group 93"/>
            <p:cNvGrpSpPr/>
            <p:nvPr/>
          </p:nvGrpSpPr>
          <p:grpSpPr>
            <a:xfrm>
              <a:off x="7799400" y="2819520"/>
              <a:ext cx="631080" cy="215640"/>
              <a:chOff x="7799400" y="2819520"/>
              <a:chExt cx="631080" cy="215640"/>
            </a:xfrm>
          </p:grpSpPr>
          <p:sp>
            <p:nvSpPr>
              <p:cNvPr id="605" name="Line 94"/>
              <p:cNvSpPr/>
              <p:nvPr/>
            </p:nvSpPr>
            <p:spPr>
              <a:xfrm>
                <a:off x="7799400" y="2820240"/>
                <a:ext cx="421200" cy="1429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6" name="Line 95"/>
              <p:cNvSpPr/>
              <p:nvPr/>
            </p:nvSpPr>
            <p:spPr>
              <a:xfrm>
                <a:off x="7799400" y="2819520"/>
                <a:ext cx="631080" cy="2156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7" name="Group 96"/>
            <p:cNvGrpSpPr/>
            <p:nvPr/>
          </p:nvGrpSpPr>
          <p:grpSpPr>
            <a:xfrm>
              <a:off x="7164000" y="2831040"/>
              <a:ext cx="638640" cy="189720"/>
              <a:chOff x="7164000" y="2831040"/>
              <a:chExt cx="638640" cy="189720"/>
            </a:xfrm>
          </p:grpSpPr>
          <p:sp>
            <p:nvSpPr>
              <p:cNvPr id="608" name="Line 97"/>
              <p:cNvSpPr/>
              <p:nvPr/>
            </p:nvSpPr>
            <p:spPr>
              <a:xfrm flipV="1">
                <a:off x="7164360" y="2894040"/>
                <a:ext cx="425880" cy="1267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9" name="Line 98"/>
              <p:cNvSpPr/>
              <p:nvPr/>
            </p:nvSpPr>
            <p:spPr>
              <a:xfrm flipV="1">
                <a:off x="7164000" y="2831040"/>
                <a:ext cx="638640" cy="18936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10" name="Line 99"/>
            <p:cNvSpPr/>
            <p:nvPr/>
          </p:nvSpPr>
          <p:spPr>
            <a:xfrm>
              <a:off x="7799400" y="2170080"/>
              <a:ext cx="0" cy="6476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1" name="CustomShape 100"/>
          <p:cNvSpPr/>
          <p:nvPr/>
        </p:nvSpPr>
        <p:spPr>
          <a:xfrm>
            <a:off x="541440" y="4857840"/>
            <a:ext cx="8004600" cy="73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1" lang="en-GB" sz="24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It is important to remember that </a:t>
            </a:r>
            <a:r>
              <a:rPr b="1" lang="en-GB" sz="1800" spc="-1" strike="noStrike">
                <a:solidFill>
                  <a:srgbClr val="ff0000"/>
                </a:solidFill>
                <a:latin typeface="Arial"/>
              </a:rPr>
              <a:t>energy and momentum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are conserved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at each interaction vertex in the diagram.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grpSp>
        <p:nvGrpSpPr>
          <p:cNvPr id="612" name="Group 101"/>
          <p:cNvGrpSpPr/>
          <p:nvPr/>
        </p:nvGrpSpPr>
        <p:grpSpPr>
          <a:xfrm>
            <a:off x="768600" y="5624640"/>
            <a:ext cx="7128360" cy="734040"/>
            <a:chOff x="768600" y="5624640"/>
            <a:chExt cx="7128360" cy="734040"/>
          </a:xfrm>
        </p:grpSpPr>
        <p:sp>
          <p:nvSpPr>
            <p:cNvPr id="613" name="CustomShape 102"/>
            <p:cNvSpPr/>
            <p:nvPr/>
          </p:nvSpPr>
          <p:spPr>
            <a:xfrm>
              <a:off x="768600" y="5624640"/>
              <a:ext cx="7128360" cy="73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  <a:buClr>
                  <a:srgbClr val="ff0000"/>
                </a:buClr>
                <a:buFont typeface="Palatino"/>
                <a:buChar char="•"/>
              </a:pPr>
              <a:r>
                <a:rPr b="0" i="1" lang="en-GB" sz="2400" spc="-1" strike="noStrike">
                  <a:solidFill>
                    <a:srgbClr val="000000"/>
                  </a:solidFill>
                  <a:latin typeface="Palatino"/>
                </a:rPr>
                <a:t> </a:t>
              </a:r>
              <a:r>
                <a:rPr b="0" lang="en-GB" sz="1800" spc="-1" strike="noStrike">
                  <a:latin typeface="Arial"/>
                </a:rPr>
                <a:t>The factor                        is the propagator; it arises naturally from </a:t>
              </a:r>
              <a:endParaRPr b="0" lang="es-ES" sz="1800" spc="-1" strike="noStrike">
                <a:latin typeface="Arial"/>
              </a:endParaRPr>
            </a:p>
            <a:p>
              <a:pPr/>
              <a:r>
                <a:rPr b="0" lang="en-GB" sz="1800" spc="-1" strike="noStrike">
                  <a:latin typeface="Arial"/>
                </a:rPr>
                <a:t>    </a:t>
              </a:r>
              <a:r>
                <a:rPr b="0" lang="en-GB" sz="1800" spc="-1" strike="noStrike">
                  <a:latin typeface="Arial"/>
                </a:rPr>
                <a:t>the above discussion of interaction by particle exchange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614" name="Picture 320" descr="TP_tmp"/>
            <p:cNvPicPr/>
            <p:nvPr/>
          </p:nvPicPr>
          <p:blipFill>
            <a:blip r:embed="rId8"/>
            <a:stretch/>
          </p:blipFill>
          <p:spPr>
            <a:xfrm>
              <a:off x="2076480" y="5682960"/>
              <a:ext cx="1293840" cy="379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15" name="CustomShape 103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17" name="CustomShape 2"/>
          <p:cNvSpPr/>
          <p:nvPr/>
        </p:nvSpPr>
        <p:spPr>
          <a:xfrm>
            <a:off x="6997680" y="6597720"/>
            <a:ext cx="21319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1A774EDC-0E86-46E9-B410-4C46ACC45AE4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1" lang="es-ES" sz="13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60" y="496800"/>
            <a:ext cx="9142920" cy="212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4"/>
          <p:cNvSpPr/>
          <p:nvPr/>
        </p:nvSpPr>
        <p:spPr>
          <a:xfrm>
            <a:off x="764280" y="1484280"/>
            <a:ext cx="7431840" cy="99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90000"/>
              </a:lnSpc>
              <a:buSzPct val="102837"/>
              <a:buBlip>
                <a:blip r:embed="rId1"/>
              </a:buBlip>
            </a:pPr>
            <a:r>
              <a:rPr b="0" i="1" lang="en-GB" sz="1600" spc="-1" strike="noStrike">
                <a:solidFill>
                  <a:srgbClr val="000000"/>
                </a:solidFill>
                <a:latin typeface="Palatino"/>
              </a:rPr>
              <a:t>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The four-momentum, </a:t>
            </a:r>
            <a:r>
              <a:rPr b="1" i="1" lang="en-GB" sz="2400" spc="-1" strike="noStrike">
                <a:solidFill>
                  <a:srgbClr val="000000"/>
                </a:solidFill>
                <a:latin typeface="Palatino"/>
              </a:rPr>
              <a:t>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, carried by the (virtual) particle which is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determined from energy/momentum conservation at the vertices.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Note </a:t>
            </a:r>
            <a:r>
              <a:rPr b="1" i="1" lang="en-GB" sz="2400" spc="-1" strike="noStrike">
                <a:solidFill>
                  <a:srgbClr val="000000"/>
                </a:solidFill>
                <a:latin typeface="Palatino"/>
              </a:rPr>
              <a:t>   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 can be either positive or negative.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620" name="Picture 149" descr="TP_tmp"/>
          <p:cNvPicPr/>
          <p:nvPr/>
        </p:nvPicPr>
        <p:blipFill>
          <a:blip r:embed="rId2"/>
          <a:stretch/>
        </p:blipFill>
        <p:spPr>
          <a:xfrm>
            <a:off x="3009600" y="2817720"/>
            <a:ext cx="2857320" cy="233280"/>
          </a:xfrm>
          <a:prstGeom prst="rect">
            <a:avLst/>
          </a:prstGeom>
          <a:ln>
            <a:noFill/>
          </a:ln>
        </p:spPr>
      </p:pic>
      <p:grpSp>
        <p:nvGrpSpPr>
          <p:cNvPr id="621" name="Group 5"/>
          <p:cNvGrpSpPr/>
          <p:nvPr/>
        </p:nvGrpSpPr>
        <p:grpSpPr>
          <a:xfrm>
            <a:off x="2402640" y="3176640"/>
            <a:ext cx="5522400" cy="368280"/>
            <a:chOff x="2402640" y="3176640"/>
            <a:chExt cx="5522400" cy="368280"/>
          </a:xfrm>
        </p:grpSpPr>
        <p:sp>
          <p:nvSpPr>
            <p:cNvPr id="622" name="CustomShape 6"/>
            <p:cNvSpPr/>
            <p:nvPr/>
          </p:nvSpPr>
          <p:spPr>
            <a:xfrm>
              <a:off x="2402640" y="3176640"/>
              <a:ext cx="23508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800" spc="-1" strike="noStrike">
                  <a:latin typeface="Arial"/>
                </a:rPr>
                <a:t>For </a:t>
              </a:r>
              <a:r>
                <a:rPr b="0" lang="en-GB" sz="1800" spc="-1" strike="noStrike">
                  <a:solidFill>
                    <a:srgbClr val="ff0000"/>
                  </a:solidFill>
                  <a:latin typeface="Arial"/>
                </a:rPr>
                <a:t>elastic scattering</a:t>
              </a:r>
              <a:r>
                <a:rPr b="0" lang="en-GB" sz="1800" spc="-1" strike="noStrike">
                  <a:latin typeface="Arial"/>
                </a:rPr>
                <a:t>: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623" name="Picture 151" descr="TP_tmp"/>
            <p:cNvPicPr/>
            <p:nvPr/>
          </p:nvPicPr>
          <p:blipFill>
            <a:blip r:embed="rId3"/>
            <a:stretch/>
          </p:blipFill>
          <p:spPr>
            <a:xfrm>
              <a:off x="4905000" y="3216240"/>
              <a:ext cx="3020040" cy="320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24" name="Line 7"/>
          <p:cNvSpPr/>
          <p:nvPr/>
        </p:nvSpPr>
        <p:spPr>
          <a:xfrm>
            <a:off x="353160" y="2492280"/>
            <a:ext cx="0" cy="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Line 8"/>
          <p:cNvSpPr/>
          <p:nvPr/>
        </p:nvSpPr>
        <p:spPr>
          <a:xfrm>
            <a:off x="251640" y="4653000"/>
            <a:ext cx="8825040" cy="0"/>
          </a:xfrm>
          <a:prstGeom prst="line">
            <a:avLst/>
          </a:prstGeom>
          <a:ln w="22320">
            <a:solidFill>
              <a:srgbClr val="ff9900"/>
            </a:solidFill>
            <a:custDash>
              <a:ds d="0" sp="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Line 9"/>
          <p:cNvSpPr/>
          <p:nvPr/>
        </p:nvSpPr>
        <p:spPr>
          <a:xfrm>
            <a:off x="251640" y="2673360"/>
            <a:ext cx="8825040" cy="0"/>
          </a:xfrm>
          <a:prstGeom prst="line">
            <a:avLst/>
          </a:prstGeom>
          <a:ln w="22320">
            <a:solidFill>
              <a:srgbClr val="ff9900"/>
            </a:solidFill>
            <a:custDash>
              <a:ds d="0" sp="0"/>
            </a:custDash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27" name="Picture 159" descr="TP_tmp"/>
          <p:cNvPicPr/>
          <p:nvPr/>
        </p:nvPicPr>
        <p:blipFill>
          <a:blip r:embed="rId4"/>
          <a:stretch/>
        </p:blipFill>
        <p:spPr>
          <a:xfrm>
            <a:off x="3015000" y="4689360"/>
            <a:ext cx="2885040" cy="263520"/>
          </a:xfrm>
          <a:prstGeom prst="rect">
            <a:avLst/>
          </a:prstGeom>
          <a:ln>
            <a:noFill/>
          </a:ln>
        </p:spPr>
      </p:pic>
      <p:pic>
        <p:nvPicPr>
          <p:cNvPr id="628" name="Picture 161" descr="TP_tmp"/>
          <p:cNvPicPr/>
          <p:nvPr/>
        </p:nvPicPr>
        <p:blipFill>
          <a:blip r:embed="rId5"/>
          <a:stretch/>
        </p:blipFill>
        <p:spPr>
          <a:xfrm>
            <a:off x="3445920" y="5122800"/>
            <a:ext cx="3021480" cy="320760"/>
          </a:xfrm>
          <a:prstGeom prst="rect">
            <a:avLst/>
          </a:prstGeom>
          <a:ln>
            <a:noFill/>
          </a:ln>
        </p:spPr>
      </p:pic>
      <p:sp>
        <p:nvSpPr>
          <p:cNvPr id="629" name="CustomShape 10"/>
          <p:cNvSpPr/>
          <p:nvPr/>
        </p:nvSpPr>
        <p:spPr>
          <a:xfrm>
            <a:off x="2311920" y="5083200"/>
            <a:ext cx="10206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In CoM: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630" name="Picture 166" descr="TP_tmp"/>
          <p:cNvPicPr/>
          <p:nvPr/>
        </p:nvPicPr>
        <p:blipFill>
          <a:blip r:embed="rId6"/>
          <a:stretch/>
        </p:blipFill>
        <p:spPr>
          <a:xfrm>
            <a:off x="2543400" y="5518080"/>
            <a:ext cx="3504600" cy="351000"/>
          </a:xfrm>
          <a:prstGeom prst="rect">
            <a:avLst/>
          </a:prstGeom>
          <a:ln>
            <a:noFill/>
          </a:ln>
        </p:spPr>
      </p:pic>
      <p:sp>
        <p:nvSpPr>
          <p:cNvPr id="631" name="Line 11"/>
          <p:cNvSpPr/>
          <p:nvPr/>
        </p:nvSpPr>
        <p:spPr>
          <a:xfrm>
            <a:off x="517320" y="4941720"/>
            <a:ext cx="464400" cy="432000"/>
          </a:xfrm>
          <a:prstGeom prst="line">
            <a:avLst/>
          </a:prstGeom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Line 12"/>
          <p:cNvSpPr/>
          <p:nvPr/>
        </p:nvSpPr>
        <p:spPr>
          <a:xfrm>
            <a:off x="517320" y="4941720"/>
            <a:ext cx="232920" cy="216000"/>
          </a:xfrm>
          <a:prstGeom prst="line">
            <a:avLst/>
          </a:prstGeom>
          <a:ln w="22320">
            <a:solidFill>
              <a:srgbClr val="0000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Line 13"/>
          <p:cNvSpPr/>
          <p:nvPr/>
        </p:nvSpPr>
        <p:spPr>
          <a:xfrm flipH="1">
            <a:off x="529200" y="5358960"/>
            <a:ext cx="441360" cy="459360"/>
          </a:xfrm>
          <a:prstGeom prst="line">
            <a:avLst/>
          </a:prstGeom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Line 14"/>
          <p:cNvSpPr/>
          <p:nvPr/>
        </p:nvSpPr>
        <p:spPr>
          <a:xfrm flipH="1">
            <a:off x="749520" y="5357520"/>
            <a:ext cx="220320" cy="230760"/>
          </a:xfrm>
          <a:prstGeom prst="line">
            <a:avLst/>
          </a:prstGeom>
          <a:ln w="22320">
            <a:solidFill>
              <a:srgbClr val="0000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35" name="Group 15"/>
          <p:cNvGrpSpPr/>
          <p:nvPr/>
        </p:nvGrpSpPr>
        <p:grpSpPr>
          <a:xfrm>
            <a:off x="1515240" y="4927320"/>
            <a:ext cx="464400" cy="876600"/>
            <a:chOff x="1515240" y="4927320"/>
            <a:chExt cx="464400" cy="876600"/>
          </a:xfrm>
        </p:grpSpPr>
        <p:sp>
          <p:nvSpPr>
            <p:cNvPr id="636" name="Line 16"/>
            <p:cNvSpPr/>
            <p:nvPr/>
          </p:nvSpPr>
          <p:spPr>
            <a:xfrm flipH="1" flipV="1">
              <a:off x="1515240" y="5372280"/>
              <a:ext cx="464400" cy="43164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Line 17"/>
            <p:cNvSpPr/>
            <p:nvPr/>
          </p:nvSpPr>
          <p:spPr>
            <a:xfrm flipH="1" flipV="1">
              <a:off x="1746720" y="5587920"/>
              <a:ext cx="232920" cy="21600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Line 18"/>
            <p:cNvSpPr/>
            <p:nvPr/>
          </p:nvSpPr>
          <p:spPr>
            <a:xfrm flipV="1">
              <a:off x="1526040" y="4927320"/>
              <a:ext cx="441360" cy="45936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Line 19"/>
            <p:cNvSpPr/>
            <p:nvPr/>
          </p:nvSpPr>
          <p:spPr>
            <a:xfrm flipV="1">
              <a:off x="1526400" y="5157360"/>
              <a:ext cx="220680" cy="23112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0" name="Line 20"/>
          <p:cNvSpPr/>
          <p:nvPr/>
        </p:nvSpPr>
        <p:spPr>
          <a:xfrm>
            <a:off x="949680" y="5373720"/>
            <a:ext cx="597600" cy="0"/>
          </a:xfrm>
          <a:prstGeom prst="line">
            <a:avLst/>
          </a:prstGeom>
          <a:ln w="223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41" name="Picture 183" descr="TP_tmp"/>
          <p:cNvPicPr/>
          <p:nvPr/>
        </p:nvPicPr>
        <p:blipFill>
          <a:blip r:embed="rId7"/>
          <a:stretch/>
        </p:blipFill>
        <p:spPr>
          <a:xfrm>
            <a:off x="750240" y="4932360"/>
            <a:ext cx="199440" cy="150840"/>
          </a:xfrm>
          <a:prstGeom prst="rect">
            <a:avLst/>
          </a:prstGeom>
          <a:ln>
            <a:noFill/>
          </a:ln>
        </p:spPr>
      </p:pic>
      <p:pic>
        <p:nvPicPr>
          <p:cNvPr id="642" name="Picture 184" descr="TP_tmp"/>
          <p:cNvPicPr/>
          <p:nvPr/>
        </p:nvPicPr>
        <p:blipFill>
          <a:blip r:embed="rId8"/>
          <a:stretch/>
        </p:blipFill>
        <p:spPr>
          <a:xfrm>
            <a:off x="782280" y="5616720"/>
            <a:ext cx="199440" cy="150840"/>
          </a:xfrm>
          <a:prstGeom prst="rect">
            <a:avLst/>
          </a:prstGeom>
          <a:ln>
            <a:noFill/>
          </a:ln>
        </p:spPr>
      </p:pic>
      <p:pic>
        <p:nvPicPr>
          <p:cNvPr id="643" name="Picture 186" descr="TP_tmp"/>
          <p:cNvPicPr/>
          <p:nvPr/>
        </p:nvPicPr>
        <p:blipFill>
          <a:blip r:embed="rId9"/>
          <a:stretch/>
        </p:blipFill>
        <p:spPr>
          <a:xfrm>
            <a:off x="1514880" y="4897440"/>
            <a:ext cx="197640" cy="150840"/>
          </a:xfrm>
          <a:prstGeom prst="rect">
            <a:avLst/>
          </a:prstGeom>
          <a:ln>
            <a:noFill/>
          </a:ln>
        </p:spPr>
      </p:pic>
      <p:pic>
        <p:nvPicPr>
          <p:cNvPr id="644" name="Picture 187" descr="TP_tmp"/>
          <p:cNvPicPr/>
          <p:nvPr/>
        </p:nvPicPr>
        <p:blipFill>
          <a:blip r:embed="rId10"/>
          <a:stretch/>
        </p:blipFill>
        <p:spPr>
          <a:xfrm>
            <a:off x="1514880" y="5653080"/>
            <a:ext cx="197640" cy="150840"/>
          </a:xfrm>
          <a:prstGeom prst="rect">
            <a:avLst/>
          </a:prstGeom>
          <a:ln>
            <a:noFill/>
          </a:ln>
        </p:spPr>
      </p:pic>
      <p:pic>
        <p:nvPicPr>
          <p:cNvPr id="645" name="Picture 188" descr="TP_tmp"/>
          <p:cNvPicPr/>
          <p:nvPr/>
        </p:nvPicPr>
        <p:blipFill>
          <a:blip r:embed="rId11"/>
          <a:stretch/>
        </p:blipFill>
        <p:spPr>
          <a:xfrm>
            <a:off x="1180800" y="5154480"/>
            <a:ext cx="162720" cy="146160"/>
          </a:xfrm>
          <a:prstGeom prst="rect">
            <a:avLst/>
          </a:prstGeom>
          <a:ln>
            <a:noFill/>
          </a:ln>
        </p:spPr>
      </p:pic>
      <p:pic>
        <p:nvPicPr>
          <p:cNvPr id="646" name="Picture 190" descr="TP_tmp"/>
          <p:cNvPicPr/>
          <p:nvPr/>
        </p:nvPicPr>
        <p:blipFill>
          <a:blip r:embed="rId12"/>
          <a:stretch/>
        </p:blipFill>
        <p:spPr>
          <a:xfrm>
            <a:off x="650520" y="5264280"/>
            <a:ext cx="199440" cy="150840"/>
          </a:xfrm>
          <a:prstGeom prst="rect">
            <a:avLst/>
          </a:prstGeom>
          <a:ln>
            <a:noFill/>
          </a:ln>
        </p:spPr>
      </p:pic>
      <p:pic>
        <p:nvPicPr>
          <p:cNvPr id="647" name="Picture 193" descr="TP_tmp"/>
          <p:cNvPicPr/>
          <p:nvPr/>
        </p:nvPicPr>
        <p:blipFill>
          <a:blip r:embed="rId13"/>
          <a:stretch/>
        </p:blipFill>
        <p:spPr>
          <a:xfrm>
            <a:off x="1680480" y="5292720"/>
            <a:ext cx="199440" cy="150840"/>
          </a:xfrm>
          <a:prstGeom prst="rect">
            <a:avLst/>
          </a:prstGeom>
          <a:ln>
            <a:noFill/>
          </a:ln>
        </p:spPr>
      </p:pic>
      <p:grpSp>
        <p:nvGrpSpPr>
          <p:cNvPr id="648" name="Group 21"/>
          <p:cNvGrpSpPr/>
          <p:nvPr/>
        </p:nvGrpSpPr>
        <p:grpSpPr>
          <a:xfrm>
            <a:off x="284760" y="2744640"/>
            <a:ext cx="1887480" cy="1521000"/>
            <a:chOff x="284760" y="2744640"/>
            <a:chExt cx="1887480" cy="1521000"/>
          </a:xfrm>
        </p:grpSpPr>
        <p:sp>
          <p:nvSpPr>
            <p:cNvPr id="649" name="Line 22"/>
            <p:cNvSpPr/>
            <p:nvPr/>
          </p:nvSpPr>
          <p:spPr>
            <a:xfrm>
              <a:off x="741240" y="3141720"/>
              <a:ext cx="663840" cy="325440"/>
            </a:xfrm>
            <a:prstGeom prst="line">
              <a:avLst/>
            </a:prstGeom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50" name="Group 23"/>
            <p:cNvGrpSpPr/>
            <p:nvPr/>
          </p:nvGrpSpPr>
          <p:grpSpPr>
            <a:xfrm>
              <a:off x="581760" y="3002040"/>
              <a:ext cx="631080" cy="215640"/>
              <a:chOff x="581760" y="3002040"/>
              <a:chExt cx="631080" cy="215640"/>
            </a:xfrm>
          </p:grpSpPr>
          <p:sp>
            <p:nvSpPr>
              <p:cNvPr id="651" name="Line 24"/>
              <p:cNvSpPr/>
              <p:nvPr/>
            </p:nvSpPr>
            <p:spPr>
              <a:xfrm>
                <a:off x="581760" y="3002760"/>
                <a:ext cx="421200" cy="1429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2" name="Line 25"/>
              <p:cNvSpPr/>
              <p:nvPr/>
            </p:nvSpPr>
            <p:spPr>
              <a:xfrm>
                <a:off x="581760" y="3002040"/>
                <a:ext cx="631080" cy="2156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3" name="CustomShape 26"/>
            <p:cNvSpPr/>
            <p:nvPr/>
          </p:nvSpPr>
          <p:spPr>
            <a:xfrm>
              <a:off x="284760" y="2749680"/>
              <a:ext cx="2829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654" name="CustomShape 27"/>
            <p:cNvSpPr/>
            <p:nvPr/>
          </p:nvSpPr>
          <p:spPr>
            <a:xfrm>
              <a:off x="1898640" y="2744640"/>
              <a:ext cx="273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655" name="CustomShape 28"/>
            <p:cNvSpPr/>
            <p:nvPr/>
          </p:nvSpPr>
          <p:spPr>
            <a:xfrm>
              <a:off x="288000" y="3897360"/>
              <a:ext cx="28584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656" name="CustomShape 29"/>
            <p:cNvSpPr/>
            <p:nvPr/>
          </p:nvSpPr>
          <p:spPr>
            <a:xfrm>
              <a:off x="1808640" y="3897360"/>
              <a:ext cx="2952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657" name="Picture 128" descr="TP_tmp"/>
            <p:cNvPicPr/>
            <p:nvPr/>
          </p:nvPicPr>
          <p:blipFill>
            <a:blip r:embed="rId14"/>
            <a:stretch/>
          </p:blipFill>
          <p:spPr>
            <a:xfrm>
              <a:off x="1273320" y="3463920"/>
              <a:ext cx="160920" cy="1461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658" name="Group 30"/>
            <p:cNvGrpSpPr/>
            <p:nvPr/>
          </p:nvGrpSpPr>
          <p:grpSpPr>
            <a:xfrm>
              <a:off x="1216800" y="2989800"/>
              <a:ext cx="623880" cy="240480"/>
              <a:chOff x="1216800" y="2989800"/>
              <a:chExt cx="623880" cy="240480"/>
            </a:xfrm>
          </p:grpSpPr>
          <p:sp>
            <p:nvSpPr>
              <p:cNvPr id="659" name="Line 31"/>
              <p:cNvSpPr/>
              <p:nvPr/>
            </p:nvSpPr>
            <p:spPr>
              <a:xfrm flipV="1">
                <a:off x="1217520" y="3069360"/>
                <a:ext cx="415440" cy="1609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0" name="Line 32"/>
              <p:cNvSpPr/>
              <p:nvPr/>
            </p:nvSpPr>
            <p:spPr>
              <a:xfrm flipV="1">
                <a:off x="1216800" y="2989800"/>
                <a:ext cx="623880" cy="2401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61" name="Group 33"/>
            <p:cNvGrpSpPr/>
            <p:nvPr/>
          </p:nvGrpSpPr>
          <p:grpSpPr>
            <a:xfrm>
              <a:off x="1213200" y="3867120"/>
              <a:ext cx="631080" cy="216000"/>
              <a:chOff x="1213200" y="3867120"/>
              <a:chExt cx="631080" cy="216000"/>
            </a:xfrm>
          </p:grpSpPr>
          <p:sp>
            <p:nvSpPr>
              <p:cNvPr id="662" name="Line 34"/>
              <p:cNvSpPr/>
              <p:nvPr/>
            </p:nvSpPr>
            <p:spPr>
              <a:xfrm>
                <a:off x="1213200" y="3867840"/>
                <a:ext cx="421200" cy="1432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3" name="Line 35"/>
              <p:cNvSpPr/>
              <p:nvPr/>
            </p:nvSpPr>
            <p:spPr>
              <a:xfrm>
                <a:off x="1213200" y="3867120"/>
                <a:ext cx="631080" cy="216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64" name="Group 36"/>
            <p:cNvGrpSpPr/>
            <p:nvPr/>
          </p:nvGrpSpPr>
          <p:grpSpPr>
            <a:xfrm>
              <a:off x="578160" y="3879000"/>
              <a:ext cx="638280" cy="189720"/>
              <a:chOff x="578160" y="3879000"/>
              <a:chExt cx="638280" cy="189720"/>
            </a:xfrm>
          </p:grpSpPr>
          <p:sp>
            <p:nvSpPr>
              <p:cNvPr id="665" name="Line 37"/>
              <p:cNvSpPr/>
              <p:nvPr/>
            </p:nvSpPr>
            <p:spPr>
              <a:xfrm flipV="1">
                <a:off x="578520" y="3941640"/>
                <a:ext cx="425880" cy="1270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6" name="Line 38"/>
              <p:cNvSpPr/>
              <p:nvPr/>
            </p:nvSpPr>
            <p:spPr>
              <a:xfrm flipV="1">
                <a:off x="578160" y="3879000"/>
                <a:ext cx="638280" cy="18936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67" name="Line 39"/>
            <p:cNvSpPr/>
            <p:nvPr/>
          </p:nvSpPr>
          <p:spPr>
            <a:xfrm>
              <a:off x="1213200" y="3217680"/>
              <a:ext cx="0" cy="64800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68" name="Picture 141" descr="TP_tmp"/>
            <p:cNvPicPr/>
            <p:nvPr/>
          </p:nvPicPr>
          <p:blipFill>
            <a:blip r:embed="rId15"/>
            <a:stretch/>
          </p:blipFill>
          <p:spPr>
            <a:xfrm>
              <a:off x="840960" y="2811600"/>
              <a:ext cx="199440" cy="150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9" name="Picture 145" descr="TP_tmp"/>
            <p:cNvPicPr/>
            <p:nvPr/>
          </p:nvPicPr>
          <p:blipFill>
            <a:blip r:embed="rId16"/>
            <a:stretch/>
          </p:blipFill>
          <p:spPr>
            <a:xfrm>
              <a:off x="840960" y="3717720"/>
              <a:ext cx="199440" cy="15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0" name="Picture 147" descr="TP_tmp"/>
            <p:cNvPicPr/>
            <p:nvPr/>
          </p:nvPicPr>
          <p:blipFill>
            <a:blip r:embed="rId17"/>
            <a:stretch/>
          </p:blipFill>
          <p:spPr>
            <a:xfrm>
              <a:off x="1538280" y="3747960"/>
              <a:ext cx="199440" cy="150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1" name="Picture 185" descr="TP_tmp"/>
            <p:cNvPicPr/>
            <p:nvPr/>
          </p:nvPicPr>
          <p:blipFill>
            <a:blip r:embed="rId18"/>
            <a:stretch/>
          </p:blipFill>
          <p:spPr>
            <a:xfrm>
              <a:off x="1472760" y="2811600"/>
              <a:ext cx="198720" cy="150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2" name="Picture 191" descr="TP_tmp"/>
            <p:cNvPicPr/>
            <p:nvPr/>
          </p:nvPicPr>
          <p:blipFill>
            <a:blip r:embed="rId19"/>
            <a:stretch/>
          </p:blipFill>
          <p:spPr>
            <a:xfrm>
              <a:off x="1148760" y="3016080"/>
              <a:ext cx="165600" cy="125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3" name="Picture 194" descr="TP_tmp"/>
            <p:cNvPicPr/>
            <p:nvPr/>
          </p:nvPicPr>
          <p:blipFill>
            <a:blip r:embed="rId20"/>
            <a:stretch/>
          </p:blipFill>
          <p:spPr>
            <a:xfrm>
              <a:off x="1148760" y="3962520"/>
              <a:ext cx="199080" cy="150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74" name="CustomShape 40"/>
          <p:cNvSpPr/>
          <p:nvPr/>
        </p:nvSpPr>
        <p:spPr>
          <a:xfrm>
            <a:off x="2347560" y="4029120"/>
            <a:ext cx="97200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0000ff"/>
                </a:solidFill>
                <a:latin typeface="Palatino"/>
              </a:rPr>
              <a:t>q</a:t>
            </a:r>
            <a:r>
              <a:rPr b="1" lang="en-GB" sz="2400" spc="-1" strike="noStrike" baseline="30000">
                <a:solidFill>
                  <a:srgbClr val="0000ff"/>
                </a:solidFill>
                <a:latin typeface="Palatino"/>
              </a:rPr>
              <a:t>2</a:t>
            </a:r>
            <a:r>
              <a:rPr b="1" lang="en-GB" sz="2400" spc="-1" strike="noStrike">
                <a:solidFill>
                  <a:srgbClr val="0000ff"/>
                </a:solidFill>
                <a:latin typeface="Palatino"/>
              </a:rPr>
              <a:t> &lt; 0</a:t>
            </a:r>
            <a:endParaRPr b="1" lang="es-ES" sz="24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75" name="CustomShape 41"/>
          <p:cNvSpPr/>
          <p:nvPr/>
        </p:nvSpPr>
        <p:spPr>
          <a:xfrm>
            <a:off x="2367720" y="5937120"/>
            <a:ext cx="97200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n-GB" sz="2400" spc="-1" strike="noStrike">
                <a:solidFill>
                  <a:srgbClr val="0000ff"/>
                </a:solidFill>
                <a:latin typeface="Palatino"/>
              </a:rPr>
              <a:t>q</a:t>
            </a:r>
            <a:r>
              <a:rPr b="1" lang="en-GB" sz="2400" spc="-1" strike="noStrike" baseline="30000">
                <a:solidFill>
                  <a:srgbClr val="0000ff"/>
                </a:solidFill>
                <a:latin typeface="Palatino"/>
              </a:rPr>
              <a:t>2</a:t>
            </a:r>
            <a:r>
              <a:rPr b="1" lang="en-GB" sz="2400" spc="-1" strike="noStrike">
                <a:solidFill>
                  <a:srgbClr val="0000ff"/>
                </a:solidFill>
                <a:latin typeface="Palatino"/>
              </a:rPr>
              <a:t> &gt; 0</a:t>
            </a:r>
            <a:endParaRPr b="1" lang="es-ES" sz="24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76" name="CustomShape 42"/>
          <p:cNvSpPr/>
          <p:nvPr/>
        </p:nvSpPr>
        <p:spPr>
          <a:xfrm>
            <a:off x="3940560" y="4076640"/>
            <a:ext cx="23374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0000ff"/>
                </a:solidFill>
                <a:latin typeface="Arial"/>
              </a:rPr>
              <a:t>termed </a:t>
            </a:r>
            <a:r>
              <a:rPr b="1" lang="ja-JP" sz="1800" spc="-1" strike="noStrike">
                <a:solidFill>
                  <a:srgbClr val="0000ff"/>
                </a:solidFill>
                <a:latin typeface="Arial"/>
              </a:rPr>
              <a:t>“</a:t>
            </a:r>
            <a:r>
              <a:rPr b="1" lang="en-GB" sz="1800" spc="-1" strike="noStrike">
                <a:solidFill>
                  <a:srgbClr val="0000ff"/>
                </a:solidFill>
                <a:latin typeface="Arial"/>
              </a:rPr>
              <a:t>space-like</a:t>
            </a:r>
            <a:r>
              <a:rPr b="1" lang="ja-JP" sz="1800" spc="-1" strike="noStrike">
                <a:solidFill>
                  <a:srgbClr val="0000ff"/>
                </a:solidFill>
                <a:latin typeface="Arial"/>
              </a:rPr>
              <a:t>”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77" name="CustomShape 43"/>
          <p:cNvSpPr/>
          <p:nvPr/>
        </p:nvSpPr>
        <p:spPr>
          <a:xfrm>
            <a:off x="3990960" y="6019920"/>
            <a:ext cx="21607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0000ff"/>
                </a:solidFill>
                <a:latin typeface="Arial"/>
              </a:rPr>
              <a:t>termed </a:t>
            </a:r>
            <a:r>
              <a:rPr b="1" lang="ja-JP" sz="1800" spc="-1" strike="noStrike">
                <a:solidFill>
                  <a:srgbClr val="0000ff"/>
                </a:solidFill>
                <a:latin typeface="Arial"/>
              </a:rPr>
              <a:t>“</a:t>
            </a:r>
            <a:r>
              <a:rPr b="1" lang="en-GB" sz="1800" spc="-1" strike="noStrike">
                <a:solidFill>
                  <a:srgbClr val="0000ff"/>
                </a:solidFill>
                <a:latin typeface="Arial"/>
              </a:rPr>
              <a:t>time-like</a:t>
            </a:r>
            <a:r>
              <a:rPr b="1" lang="ja-JP" sz="1800" spc="-1" strike="noStrike">
                <a:solidFill>
                  <a:srgbClr val="0000ff"/>
                </a:solidFill>
                <a:latin typeface="Arial"/>
              </a:rPr>
              <a:t>”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678" name="Picture 201" descr="TP_tmp"/>
          <p:cNvPicPr/>
          <p:nvPr/>
        </p:nvPicPr>
        <p:blipFill>
          <a:blip r:embed="rId21"/>
          <a:stretch/>
        </p:blipFill>
        <p:spPr>
          <a:xfrm>
            <a:off x="3108960" y="326880"/>
            <a:ext cx="2193480" cy="689040"/>
          </a:xfrm>
          <a:prstGeom prst="rect">
            <a:avLst/>
          </a:prstGeom>
          <a:ln>
            <a:noFill/>
          </a:ln>
        </p:spPr>
      </p:pic>
      <p:sp>
        <p:nvSpPr>
          <p:cNvPr id="679" name="CustomShape 44"/>
          <p:cNvSpPr/>
          <p:nvPr/>
        </p:nvSpPr>
        <p:spPr>
          <a:xfrm>
            <a:off x="439560" y="398520"/>
            <a:ext cx="25441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Wingdings" charset="2"/>
              <a:buChar char=""/>
            </a:pP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The matrix element: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80" name="CustomShape 45"/>
          <p:cNvSpPr/>
          <p:nvPr/>
        </p:nvSpPr>
        <p:spPr>
          <a:xfrm>
            <a:off x="5424120" y="403200"/>
            <a:ext cx="15415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depends on: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81" name="CustomShape 46"/>
          <p:cNvSpPr/>
          <p:nvPr/>
        </p:nvSpPr>
        <p:spPr>
          <a:xfrm>
            <a:off x="764640" y="1015920"/>
            <a:ext cx="71694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SzPct val="102837"/>
              <a:buBlip>
                <a:blip r:embed="rId22"/>
              </a:buBlip>
            </a:pPr>
            <a:r>
              <a:rPr b="1" lang="en-GB" sz="1600" spc="-1" strike="noStrike">
                <a:solidFill>
                  <a:srgbClr val="333399"/>
                </a:solidFill>
                <a:latin typeface="Arial"/>
              </a:rPr>
              <a:t> </a:t>
            </a:r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The fundamental strength of the interaction at the two vertices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682" name="Picture 206" descr="TP_tmp"/>
          <p:cNvPicPr/>
          <p:nvPr/>
        </p:nvPicPr>
        <p:blipFill>
          <a:blip r:embed="rId23"/>
          <a:stretch/>
        </p:blipFill>
        <p:spPr>
          <a:xfrm>
            <a:off x="3343320" y="1627200"/>
            <a:ext cx="159840" cy="203040"/>
          </a:xfrm>
          <a:prstGeom prst="rect">
            <a:avLst/>
          </a:prstGeom>
          <a:ln>
            <a:noFill/>
          </a:ln>
        </p:spPr>
      </p:pic>
      <p:pic>
        <p:nvPicPr>
          <p:cNvPr id="683" name="Picture 207" descr="TP_tmp"/>
          <p:cNvPicPr/>
          <p:nvPr/>
        </p:nvPicPr>
        <p:blipFill>
          <a:blip r:embed="rId24"/>
          <a:stretch/>
        </p:blipFill>
        <p:spPr>
          <a:xfrm>
            <a:off x="1544040" y="2131920"/>
            <a:ext cx="269640" cy="320760"/>
          </a:xfrm>
          <a:prstGeom prst="rect">
            <a:avLst/>
          </a:prstGeom>
          <a:ln>
            <a:noFill/>
          </a:ln>
        </p:spPr>
      </p:pic>
      <p:sp>
        <p:nvSpPr>
          <p:cNvPr id="684" name="CustomShape 47"/>
          <p:cNvSpPr/>
          <p:nvPr/>
        </p:nvSpPr>
        <p:spPr>
          <a:xfrm>
            <a:off x="2279160" y="2708280"/>
            <a:ext cx="6865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Here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85" name="CustomShape 48"/>
          <p:cNvSpPr/>
          <p:nvPr/>
        </p:nvSpPr>
        <p:spPr>
          <a:xfrm>
            <a:off x="2313360" y="4618080"/>
            <a:ext cx="6865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GB" sz="1800" spc="-1" strike="noStrike">
                <a:solidFill>
                  <a:srgbClr val="333399"/>
                </a:solidFill>
                <a:latin typeface="Arial"/>
              </a:rPr>
              <a:t>Here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pic>
        <p:nvPicPr>
          <p:cNvPr id="686" name="Picture 211" descr="TP_tmp"/>
          <p:cNvPicPr/>
          <p:nvPr/>
        </p:nvPicPr>
        <p:blipFill>
          <a:blip r:embed="rId25"/>
          <a:stretch/>
        </p:blipFill>
        <p:spPr>
          <a:xfrm>
            <a:off x="8060040" y="1136520"/>
            <a:ext cx="673920" cy="204840"/>
          </a:xfrm>
          <a:prstGeom prst="rect">
            <a:avLst/>
          </a:prstGeom>
          <a:ln>
            <a:noFill/>
          </a:ln>
        </p:spPr>
      </p:pic>
      <p:pic>
        <p:nvPicPr>
          <p:cNvPr id="687" name="Picture 213" descr="TP_tmp"/>
          <p:cNvPicPr/>
          <p:nvPr/>
        </p:nvPicPr>
        <p:blipFill>
          <a:blip r:embed="rId26"/>
          <a:stretch/>
        </p:blipFill>
        <p:spPr>
          <a:xfrm>
            <a:off x="2647440" y="3618000"/>
            <a:ext cx="2991960" cy="350640"/>
          </a:xfrm>
          <a:prstGeom prst="rect">
            <a:avLst/>
          </a:prstGeom>
          <a:ln>
            <a:noFill/>
          </a:ln>
        </p:spPr>
      </p:pic>
      <p:sp>
        <p:nvSpPr>
          <p:cNvPr id="688" name="CustomShape 49"/>
          <p:cNvSpPr/>
          <p:nvPr/>
        </p:nvSpPr>
        <p:spPr>
          <a:xfrm>
            <a:off x="6778440" y="2752560"/>
            <a:ext cx="14263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ja-JP" sz="1800" spc="-1" strike="noStrike">
                <a:solidFill>
                  <a:srgbClr val="0000ff"/>
                </a:solidFill>
                <a:latin typeface="Arial"/>
              </a:rPr>
              <a:t>“</a:t>
            </a:r>
            <a:r>
              <a:rPr b="1" lang="en-GB" sz="1800" spc="-1" strike="noStrike">
                <a:solidFill>
                  <a:srgbClr val="0000ff"/>
                </a:solidFill>
                <a:latin typeface="Arial"/>
              </a:rPr>
              <a:t>t-channel</a:t>
            </a:r>
            <a:r>
              <a:rPr b="1" lang="ja-JP" sz="1800" spc="-1" strike="noStrike">
                <a:solidFill>
                  <a:srgbClr val="0000ff"/>
                </a:solidFill>
                <a:latin typeface="Arial"/>
              </a:rPr>
              <a:t>”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89" name="CustomShape 50"/>
          <p:cNvSpPr/>
          <p:nvPr/>
        </p:nvSpPr>
        <p:spPr>
          <a:xfrm>
            <a:off x="6810480" y="4732200"/>
            <a:ext cx="14763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ja-JP" sz="1800" spc="-1" strike="noStrike">
                <a:solidFill>
                  <a:srgbClr val="0000ff"/>
                </a:solidFill>
                <a:latin typeface="Arial"/>
              </a:rPr>
              <a:t>“</a:t>
            </a:r>
            <a:r>
              <a:rPr b="1" lang="en-GB" sz="1800" spc="-1" strike="noStrike">
                <a:solidFill>
                  <a:srgbClr val="0000ff"/>
                </a:solidFill>
                <a:latin typeface="Arial"/>
              </a:rPr>
              <a:t>s-channel</a:t>
            </a:r>
            <a:r>
              <a:rPr b="1" lang="ja-JP" sz="1800" spc="-1" strike="noStrike">
                <a:solidFill>
                  <a:srgbClr val="0000ff"/>
                </a:solidFill>
                <a:latin typeface="Arial"/>
              </a:rPr>
              <a:t>”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90" name="CustomShape 51"/>
          <p:cNvSpPr/>
          <p:nvPr/>
        </p:nvSpPr>
        <p:spPr>
          <a:xfrm>
            <a:off x="6265440" y="4167360"/>
            <a:ext cx="302148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US" sz="1400" spc="-1" strike="noStrike">
                <a:solidFill>
                  <a:srgbClr val="333399"/>
                </a:solidFill>
                <a:latin typeface="Arial"/>
              </a:rPr>
              <a:t>(the sum of space components &gt; </a:t>
            </a:r>
            <a:endParaRPr b="1" lang="es-ES" sz="14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US" sz="1400" spc="-1" strike="noStrike">
                <a:solidFill>
                  <a:srgbClr val="333399"/>
                </a:solidFill>
                <a:latin typeface="Arial"/>
              </a:rPr>
              <a:t>                          </a:t>
            </a:r>
            <a:r>
              <a:rPr b="1" lang="en-US" sz="1400" spc="-1" strike="noStrike">
                <a:solidFill>
                  <a:srgbClr val="333399"/>
                </a:solidFill>
                <a:latin typeface="Arial"/>
              </a:rPr>
              <a:t>time components)</a:t>
            </a:r>
            <a:endParaRPr b="1" lang="es-ES" sz="14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91" name="CustomShape 52"/>
          <p:cNvSpPr/>
          <p:nvPr/>
        </p:nvSpPr>
        <p:spPr>
          <a:xfrm>
            <a:off x="6327000" y="3713040"/>
            <a:ext cx="2732040" cy="40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[also q</a:t>
            </a:r>
            <a:r>
              <a:rPr b="0" lang="en-US" sz="1800" spc="-1" strike="noStrike" baseline="30000">
                <a:solidFill>
                  <a:srgbClr val="333399"/>
                </a:solidFill>
                <a:latin typeface="Arial"/>
              </a:rPr>
              <a:t>2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 = -4E</a:t>
            </a:r>
            <a:r>
              <a:rPr b="0" lang="en-US" sz="1800" spc="-1" strike="noStrike" baseline="-25000">
                <a:solidFill>
                  <a:srgbClr val="333399"/>
                </a:solidFill>
                <a:latin typeface="Arial"/>
              </a:rPr>
              <a:t>1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E</a:t>
            </a:r>
            <a:r>
              <a:rPr b="0" lang="en-US" sz="1800" spc="-1" strike="noStrike" baseline="-25000">
                <a:solidFill>
                  <a:srgbClr val="333399"/>
                </a:solidFill>
                <a:latin typeface="Arial"/>
              </a:rPr>
              <a:t>2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sin</a:t>
            </a:r>
            <a:r>
              <a:rPr b="0" lang="en-US" sz="1800" spc="-1" strike="noStrike" baseline="30000">
                <a:solidFill>
                  <a:srgbClr val="333399"/>
                </a:solidFill>
                <a:latin typeface="Arial"/>
              </a:rPr>
              <a:t>2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(</a:t>
            </a:r>
            <a:r>
              <a:rPr b="0" lang="en-US" sz="1800" spc="-1" strike="noStrike">
                <a:solidFill>
                  <a:srgbClr val="333399"/>
                </a:solidFill>
                <a:latin typeface="Symbol"/>
                <a:ea typeface="Symbol"/>
              </a:rPr>
              <a:t></a:t>
            </a:r>
            <a:r>
              <a:rPr b="0" lang="en-US" sz="1800" spc="-1" strike="noStrike">
                <a:solidFill>
                  <a:srgbClr val="333399"/>
                </a:solidFill>
                <a:latin typeface="Arial"/>
              </a:rPr>
              <a:t>/2)]</a:t>
            </a:r>
            <a:endParaRPr b="1" lang="es-ES" sz="18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92" name="CustomShape 53"/>
          <p:cNvSpPr/>
          <p:nvPr/>
        </p:nvSpPr>
        <p:spPr>
          <a:xfrm>
            <a:off x="6230880" y="5697360"/>
            <a:ext cx="315864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1" lang="en-US" sz="1400" spc="-1" strike="noStrike">
                <a:solidFill>
                  <a:srgbClr val="333399"/>
                </a:solidFill>
                <a:latin typeface="Arial"/>
              </a:rPr>
              <a:t>(the sum of time components &gt; </a:t>
            </a:r>
            <a:endParaRPr b="1" lang="es-ES" sz="1400" spc="-1" strike="noStrike">
              <a:solidFill>
                <a:srgbClr val="333399"/>
              </a:solidFill>
              <a:latin typeface="Arial"/>
            </a:endParaRPr>
          </a:p>
          <a:p>
            <a:pPr/>
            <a:r>
              <a:rPr b="1" lang="en-US" sz="1400" spc="-1" strike="noStrike">
                <a:solidFill>
                  <a:srgbClr val="333399"/>
                </a:solidFill>
                <a:latin typeface="Arial"/>
              </a:rPr>
              <a:t>                          </a:t>
            </a:r>
            <a:r>
              <a:rPr b="1" lang="en-US" sz="1400" spc="-1" strike="noStrike">
                <a:solidFill>
                  <a:srgbClr val="333399"/>
                </a:solidFill>
                <a:latin typeface="Arial"/>
              </a:rPr>
              <a:t>space components)</a:t>
            </a:r>
            <a:endParaRPr b="1" lang="es-ES" sz="1400" spc="-1" strike="noStrike">
              <a:solidFill>
                <a:srgbClr val="333399"/>
              </a:solidFill>
              <a:latin typeface="Arial"/>
            </a:endParaRPr>
          </a:p>
        </p:txBody>
      </p:sp>
      <p:sp>
        <p:nvSpPr>
          <p:cNvPr id="693" name="CustomShape 54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695" name="CustomShape 2"/>
          <p:cNvSpPr/>
          <p:nvPr/>
        </p:nvSpPr>
        <p:spPr>
          <a:xfrm>
            <a:off x="6997680" y="6597720"/>
            <a:ext cx="21319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F437377F-B927-4A32-BEDF-AD351599C6AC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696" name="TextShape 3"/>
          <p:cNvSpPr txBox="1"/>
          <p:nvPr/>
        </p:nvSpPr>
        <p:spPr>
          <a:xfrm>
            <a:off x="1186200" y="42480"/>
            <a:ext cx="6912720" cy="50652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>
            <a:noAutofit/>
          </a:bodyPr>
          <a:p>
            <a:pPr algn="ctr"/>
            <a:r>
              <a:rPr b="1" lang="en-GB" sz="3000" spc="-1" strike="noStrike">
                <a:solidFill>
                  <a:srgbClr val="ff3300"/>
                </a:solidFill>
                <a:latin typeface="Arial"/>
              </a:rPr>
              <a:t>Virtual Particles</a:t>
            </a:r>
            <a:endParaRPr b="1" lang="es-ES" sz="3000" spc="-1" strike="noStrike">
              <a:solidFill>
                <a:srgbClr val="ff3300"/>
              </a:solidFill>
              <a:latin typeface="Arial"/>
            </a:endParaRPr>
          </a:p>
        </p:txBody>
      </p:sp>
      <p:grpSp>
        <p:nvGrpSpPr>
          <p:cNvPr id="697" name="Group 4"/>
          <p:cNvGrpSpPr/>
          <p:nvPr/>
        </p:nvGrpSpPr>
        <p:grpSpPr>
          <a:xfrm>
            <a:off x="250200" y="1087560"/>
            <a:ext cx="8540640" cy="1872360"/>
            <a:chOff x="250200" y="1087560"/>
            <a:chExt cx="8540640" cy="1872360"/>
          </a:xfrm>
        </p:grpSpPr>
        <p:sp>
          <p:nvSpPr>
            <p:cNvPr id="698" name="Line 5"/>
            <p:cNvSpPr/>
            <p:nvPr/>
          </p:nvSpPr>
          <p:spPr>
            <a:xfrm flipV="1">
              <a:off x="568080" y="1191960"/>
              <a:ext cx="0" cy="125712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Line 6"/>
            <p:cNvSpPr/>
            <p:nvPr/>
          </p:nvSpPr>
          <p:spPr>
            <a:xfrm>
              <a:off x="507960" y="2309760"/>
              <a:ext cx="1563480" cy="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00" name="Group 7"/>
            <p:cNvGrpSpPr/>
            <p:nvPr/>
          </p:nvGrpSpPr>
          <p:grpSpPr>
            <a:xfrm>
              <a:off x="811440" y="1376280"/>
              <a:ext cx="366120" cy="210600"/>
              <a:chOff x="811440" y="1376280"/>
              <a:chExt cx="366120" cy="210600"/>
            </a:xfrm>
          </p:grpSpPr>
          <p:sp>
            <p:nvSpPr>
              <p:cNvPr id="701" name="Line 8"/>
              <p:cNvSpPr/>
              <p:nvPr/>
            </p:nvSpPr>
            <p:spPr>
              <a:xfrm>
                <a:off x="811440" y="1377000"/>
                <a:ext cx="244080" cy="1396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2" name="Line 9"/>
              <p:cNvSpPr/>
              <p:nvPr/>
            </p:nvSpPr>
            <p:spPr>
              <a:xfrm>
                <a:off x="811440" y="1376280"/>
                <a:ext cx="366120" cy="21060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03" name="Group 10"/>
            <p:cNvGrpSpPr/>
            <p:nvPr/>
          </p:nvGrpSpPr>
          <p:grpSpPr>
            <a:xfrm>
              <a:off x="1163160" y="1353240"/>
              <a:ext cx="717120" cy="214560"/>
              <a:chOff x="1163160" y="1353240"/>
              <a:chExt cx="717120" cy="214560"/>
            </a:xfrm>
          </p:grpSpPr>
          <p:sp>
            <p:nvSpPr>
              <p:cNvPr id="704" name="Line 11"/>
              <p:cNvSpPr/>
              <p:nvPr/>
            </p:nvSpPr>
            <p:spPr>
              <a:xfrm flipV="1">
                <a:off x="1164240" y="1424520"/>
                <a:ext cx="477360" cy="1432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" name="Line 12"/>
              <p:cNvSpPr/>
              <p:nvPr/>
            </p:nvSpPr>
            <p:spPr>
              <a:xfrm flipV="1">
                <a:off x="1163160" y="1353240"/>
                <a:ext cx="717120" cy="2134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06" name="Group 13"/>
            <p:cNvGrpSpPr/>
            <p:nvPr/>
          </p:nvGrpSpPr>
          <p:grpSpPr>
            <a:xfrm>
              <a:off x="1177560" y="1585800"/>
              <a:ext cx="303480" cy="374040"/>
              <a:chOff x="1177560" y="1585800"/>
              <a:chExt cx="303480" cy="374040"/>
            </a:xfrm>
          </p:grpSpPr>
          <p:sp>
            <p:nvSpPr>
              <p:cNvPr id="707" name="Line 14"/>
              <p:cNvSpPr/>
              <p:nvPr/>
            </p:nvSpPr>
            <p:spPr>
              <a:xfrm>
                <a:off x="1177560" y="1587240"/>
                <a:ext cx="202320" cy="24840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8" name="Line 15"/>
              <p:cNvSpPr/>
              <p:nvPr/>
            </p:nvSpPr>
            <p:spPr>
              <a:xfrm>
                <a:off x="1177560" y="1585800"/>
                <a:ext cx="303480" cy="3740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09" name="Group 16"/>
            <p:cNvGrpSpPr/>
            <p:nvPr/>
          </p:nvGrpSpPr>
          <p:grpSpPr>
            <a:xfrm>
              <a:off x="1481040" y="1958760"/>
              <a:ext cx="364680" cy="210960"/>
              <a:chOff x="1481040" y="1958760"/>
              <a:chExt cx="364680" cy="210960"/>
            </a:xfrm>
          </p:grpSpPr>
          <p:sp>
            <p:nvSpPr>
              <p:cNvPr id="710" name="Line 17"/>
              <p:cNvSpPr/>
              <p:nvPr/>
            </p:nvSpPr>
            <p:spPr>
              <a:xfrm>
                <a:off x="1481040" y="1959480"/>
                <a:ext cx="243360" cy="1400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1" name="Line 18"/>
              <p:cNvSpPr/>
              <p:nvPr/>
            </p:nvSpPr>
            <p:spPr>
              <a:xfrm>
                <a:off x="1481040" y="1958760"/>
                <a:ext cx="364680" cy="21096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12" name="Group 19"/>
            <p:cNvGrpSpPr/>
            <p:nvPr/>
          </p:nvGrpSpPr>
          <p:grpSpPr>
            <a:xfrm>
              <a:off x="756720" y="1956960"/>
              <a:ext cx="718560" cy="217080"/>
              <a:chOff x="756720" y="1956960"/>
              <a:chExt cx="718560" cy="217080"/>
            </a:xfrm>
          </p:grpSpPr>
          <p:sp>
            <p:nvSpPr>
              <p:cNvPr id="713" name="Line 20"/>
              <p:cNvSpPr/>
              <p:nvPr/>
            </p:nvSpPr>
            <p:spPr>
              <a:xfrm flipV="1">
                <a:off x="757440" y="2028960"/>
                <a:ext cx="478800" cy="1450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4" name="Line 21"/>
              <p:cNvSpPr/>
              <p:nvPr/>
            </p:nvSpPr>
            <p:spPr>
              <a:xfrm flipV="1">
                <a:off x="756720" y="1956960"/>
                <a:ext cx="718560" cy="2160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15" name="CustomShape 22"/>
            <p:cNvSpPr/>
            <p:nvPr/>
          </p:nvSpPr>
          <p:spPr>
            <a:xfrm>
              <a:off x="583560" y="1087560"/>
              <a:ext cx="2829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16" name="CustomShape 23"/>
            <p:cNvSpPr/>
            <p:nvPr/>
          </p:nvSpPr>
          <p:spPr>
            <a:xfrm>
              <a:off x="1841400" y="1087560"/>
              <a:ext cx="273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17" name="CustomShape 24"/>
            <p:cNvSpPr/>
            <p:nvPr/>
          </p:nvSpPr>
          <p:spPr>
            <a:xfrm>
              <a:off x="522000" y="1950840"/>
              <a:ext cx="28584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18" name="CustomShape 25"/>
            <p:cNvSpPr/>
            <p:nvPr/>
          </p:nvSpPr>
          <p:spPr>
            <a:xfrm>
              <a:off x="1788120" y="1952640"/>
              <a:ext cx="2952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19" name="CustomShape 26"/>
            <p:cNvSpPr/>
            <p:nvPr/>
          </p:nvSpPr>
          <p:spPr>
            <a:xfrm>
              <a:off x="1618200" y="2297160"/>
              <a:ext cx="579960" cy="33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000000"/>
                  </a:solidFill>
                  <a:latin typeface="Palatino"/>
                </a:rPr>
                <a:t>time</a:t>
              </a:r>
              <a:endParaRPr b="0" lang="es-ES" sz="1600" spc="-1" strike="noStrike">
                <a:latin typeface="Arial"/>
              </a:endParaRPr>
            </a:p>
          </p:txBody>
        </p:sp>
        <p:sp>
          <p:nvSpPr>
            <p:cNvPr id="720" name="CustomShape 27"/>
            <p:cNvSpPr/>
            <p:nvPr/>
          </p:nvSpPr>
          <p:spPr>
            <a:xfrm rot="16200000">
              <a:off x="79920" y="1311120"/>
              <a:ext cx="677520" cy="33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000000"/>
                  </a:solidFill>
                  <a:latin typeface="Palatino"/>
                </a:rPr>
                <a:t>space</a:t>
              </a:r>
              <a:endParaRPr b="0" lang="es-ES" sz="1600" spc="-1" strike="noStrike">
                <a:latin typeface="Arial"/>
              </a:endParaRPr>
            </a:p>
          </p:txBody>
        </p:sp>
        <p:pic>
          <p:nvPicPr>
            <p:cNvPr id="721" name="Picture 38" descr="TP_tmp"/>
            <p:cNvPicPr/>
            <p:nvPr/>
          </p:nvPicPr>
          <p:blipFill>
            <a:blip r:embed="rId1"/>
            <a:stretch/>
          </p:blipFill>
          <p:spPr>
            <a:xfrm>
              <a:off x="1428120" y="1663560"/>
              <a:ext cx="118800" cy="112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722" name="Line 28"/>
            <p:cNvSpPr/>
            <p:nvPr/>
          </p:nvSpPr>
          <p:spPr>
            <a:xfrm flipV="1">
              <a:off x="2788200" y="1191960"/>
              <a:ext cx="0" cy="125712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Line 29"/>
            <p:cNvSpPr/>
            <p:nvPr/>
          </p:nvSpPr>
          <p:spPr>
            <a:xfrm>
              <a:off x="2728080" y="2309760"/>
              <a:ext cx="1563120" cy="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24" name="Group 30"/>
            <p:cNvGrpSpPr/>
            <p:nvPr/>
          </p:nvGrpSpPr>
          <p:grpSpPr>
            <a:xfrm>
              <a:off x="3031200" y="1377720"/>
              <a:ext cx="644400" cy="230040"/>
              <a:chOff x="3031200" y="1377720"/>
              <a:chExt cx="644400" cy="230040"/>
            </a:xfrm>
          </p:grpSpPr>
          <p:sp>
            <p:nvSpPr>
              <p:cNvPr id="725" name="Line 31"/>
              <p:cNvSpPr/>
              <p:nvPr/>
            </p:nvSpPr>
            <p:spPr>
              <a:xfrm>
                <a:off x="3031200" y="1378440"/>
                <a:ext cx="430200" cy="1526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" name="Line 32"/>
              <p:cNvSpPr/>
              <p:nvPr/>
            </p:nvSpPr>
            <p:spPr>
              <a:xfrm>
                <a:off x="3031200" y="1377720"/>
                <a:ext cx="644400" cy="2300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27" name="Group 33"/>
            <p:cNvGrpSpPr/>
            <p:nvPr/>
          </p:nvGrpSpPr>
          <p:grpSpPr>
            <a:xfrm>
              <a:off x="3693600" y="1369080"/>
              <a:ext cx="396720" cy="236160"/>
              <a:chOff x="3693600" y="1369080"/>
              <a:chExt cx="396720" cy="236160"/>
            </a:xfrm>
          </p:grpSpPr>
          <p:sp>
            <p:nvSpPr>
              <p:cNvPr id="728" name="Line 34"/>
              <p:cNvSpPr/>
              <p:nvPr/>
            </p:nvSpPr>
            <p:spPr>
              <a:xfrm flipV="1">
                <a:off x="3693600" y="1447560"/>
                <a:ext cx="264600" cy="1576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" name="Line 35"/>
              <p:cNvSpPr/>
              <p:nvPr/>
            </p:nvSpPr>
            <p:spPr>
              <a:xfrm flipV="1">
                <a:off x="3693600" y="1369080"/>
                <a:ext cx="396720" cy="23580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30" name="Group 36"/>
            <p:cNvGrpSpPr/>
            <p:nvPr/>
          </p:nvGrpSpPr>
          <p:grpSpPr>
            <a:xfrm>
              <a:off x="3395880" y="1589400"/>
              <a:ext cx="306000" cy="368640"/>
              <a:chOff x="3395880" y="1589400"/>
              <a:chExt cx="306000" cy="368640"/>
            </a:xfrm>
          </p:grpSpPr>
          <p:sp>
            <p:nvSpPr>
              <p:cNvPr id="731" name="Line 37"/>
              <p:cNvSpPr/>
              <p:nvPr/>
            </p:nvSpPr>
            <p:spPr>
              <a:xfrm flipV="1">
                <a:off x="3397320" y="1711800"/>
                <a:ext cx="203040" cy="2462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2" name="Line 38"/>
              <p:cNvSpPr/>
              <p:nvPr/>
            </p:nvSpPr>
            <p:spPr>
              <a:xfrm flipV="1">
                <a:off x="3395880" y="1589400"/>
                <a:ext cx="306000" cy="3686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33" name="Group 39"/>
            <p:cNvGrpSpPr/>
            <p:nvPr/>
          </p:nvGrpSpPr>
          <p:grpSpPr>
            <a:xfrm>
              <a:off x="3382920" y="1941480"/>
              <a:ext cx="682200" cy="228240"/>
              <a:chOff x="3382920" y="1941480"/>
              <a:chExt cx="682200" cy="228240"/>
            </a:xfrm>
          </p:grpSpPr>
          <p:sp>
            <p:nvSpPr>
              <p:cNvPr id="734" name="Line 40"/>
              <p:cNvSpPr/>
              <p:nvPr/>
            </p:nvSpPr>
            <p:spPr>
              <a:xfrm>
                <a:off x="3382920" y="1942200"/>
                <a:ext cx="455400" cy="15120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5" name="Line 41"/>
              <p:cNvSpPr/>
              <p:nvPr/>
            </p:nvSpPr>
            <p:spPr>
              <a:xfrm>
                <a:off x="3382920" y="1941480"/>
                <a:ext cx="682200" cy="2282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36" name="Group 42"/>
            <p:cNvGrpSpPr/>
            <p:nvPr/>
          </p:nvGrpSpPr>
          <p:grpSpPr>
            <a:xfrm>
              <a:off x="2979000" y="1939320"/>
              <a:ext cx="435240" cy="210600"/>
              <a:chOff x="2979000" y="1939320"/>
              <a:chExt cx="435240" cy="210600"/>
            </a:xfrm>
          </p:grpSpPr>
          <p:sp>
            <p:nvSpPr>
              <p:cNvPr id="737" name="Line 43"/>
              <p:cNvSpPr/>
              <p:nvPr/>
            </p:nvSpPr>
            <p:spPr>
              <a:xfrm flipV="1">
                <a:off x="2979720" y="2009160"/>
                <a:ext cx="289800" cy="14076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8" name="Line 44"/>
              <p:cNvSpPr/>
              <p:nvPr/>
            </p:nvSpPr>
            <p:spPr>
              <a:xfrm flipV="1">
                <a:off x="2979000" y="1939320"/>
                <a:ext cx="435240" cy="2102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39" name="CustomShape 45"/>
            <p:cNvSpPr/>
            <p:nvPr/>
          </p:nvSpPr>
          <p:spPr>
            <a:xfrm>
              <a:off x="2810880" y="1087560"/>
              <a:ext cx="2829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40" name="CustomShape 46"/>
            <p:cNvSpPr/>
            <p:nvPr/>
          </p:nvSpPr>
          <p:spPr>
            <a:xfrm>
              <a:off x="4056840" y="1087560"/>
              <a:ext cx="273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41" name="CustomShape 47"/>
            <p:cNvSpPr/>
            <p:nvPr/>
          </p:nvSpPr>
          <p:spPr>
            <a:xfrm>
              <a:off x="2809080" y="1844640"/>
              <a:ext cx="28584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42" name="CustomShape 48"/>
            <p:cNvSpPr/>
            <p:nvPr/>
          </p:nvSpPr>
          <p:spPr>
            <a:xfrm>
              <a:off x="4006080" y="1950840"/>
              <a:ext cx="2952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43" name="CustomShape 49"/>
            <p:cNvSpPr/>
            <p:nvPr/>
          </p:nvSpPr>
          <p:spPr>
            <a:xfrm>
              <a:off x="3811320" y="2300040"/>
              <a:ext cx="579960" cy="33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000000"/>
                  </a:solidFill>
                  <a:latin typeface="Palatino"/>
                </a:rPr>
                <a:t>time</a:t>
              </a:r>
              <a:endParaRPr b="0" lang="es-ES" sz="1600" spc="-1" strike="noStrike">
                <a:latin typeface="Arial"/>
              </a:endParaRPr>
            </a:p>
          </p:txBody>
        </p:sp>
        <p:sp>
          <p:nvSpPr>
            <p:cNvPr id="744" name="CustomShape 50"/>
            <p:cNvSpPr/>
            <p:nvPr/>
          </p:nvSpPr>
          <p:spPr>
            <a:xfrm rot="16200000">
              <a:off x="2330280" y="1309680"/>
              <a:ext cx="677520" cy="33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600" spc="-1" strike="noStrike">
                  <a:solidFill>
                    <a:srgbClr val="000000"/>
                  </a:solidFill>
                  <a:latin typeface="Palatino"/>
                </a:rPr>
                <a:t>space</a:t>
              </a:r>
              <a:endParaRPr b="0" lang="es-ES" sz="1600" spc="-1" strike="noStrike">
                <a:latin typeface="Arial"/>
              </a:endParaRPr>
            </a:p>
          </p:txBody>
        </p:sp>
        <p:pic>
          <p:nvPicPr>
            <p:cNvPr id="745" name="Picture 63" descr="TP_tmp"/>
            <p:cNvPicPr/>
            <p:nvPr/>
          </p:nvPicPr>
          <p:blipFill>
            <a:blip r:embed="rId2"/>
            <a:stretch/>
          </p:blipFill>
          <p:spPr>
            <a:xfrm>
              <a:off x="3646800" y="1692000"/>
              <a:ext cx="118440" cy="1569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746" name="Group 51"/>
            <p:cNvGrpSpPr/>
            <p:nvPr/>
          </p:nvGrpSpPr>
          <p:grpSpPr>
            <a:xfrm>
              <a:off x="4508280" y="1774800"/>
              <a:ext cx="221040" cy="110520"/>
              <a:chOff x="4508280" y="1774800"/>
              <a:chExt cx="221040" cy="110520"/>
            </a:xfrm>
          </p:grpSpPr>
          <p:sp>
            <p:nvSpPr>
              <p:cNvPr id="747" name="Line 52"/>
              <p:cNvSpPr/>
              <p:nvPr/>
            </p:nvSpPr>
            <p:spPr>
              <a:xfrm>
                <a:off x="4508280" y="1774800"/>
                <a:ext cx="221040" cy="0"/>
              </a:xfrm>
              <a:prstGeom prst="line">
                <a:avLst/>
              </a:prstGeom>
              <a:ln w="381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8" name="Line 53"/>
              <p:cNvSpPr/>
              <p:nvPr/>
            </p:nvSpPr>
            <p:spPr>
              <a:xfrm>
                <a:off x="4508280" y="1885320"/>
                <a:ext cx="221040" cy="0"/>
              </a:xfrm>
              <a:prstGeom prst="line">
                <a:avLst/>
              </a:prstGeom>
              <a:ln w="381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49" name="Group 54"/>
            <p:cNvGrpSpPr/>
            <p:nvPr/>
          </p:nvGrpSpPr>
          <p:grpSpPr>
            <a:xfrm>
              <a:off x="2206080" y="1635120"/>
              <a:ext cx="244800" cy="277200"/>
              <a:chOff x="2206080" y="1635120"/>
              <a:chExt cx="244800" cy="277200"/>
            </a:xfrm>
          </p:grpSpPr>
          <p:sp>
            <p:nvSpPr>
              <p:cNvPr id="750" name="Line 55"/>
              <p:cNvSpPr/>
              <p:nvPr/>
            </p:nvSpPr>
            <p:spPr>
              <a:xfrm>
                <a:off x="2206080" y="1774800"/>
                <a:ext cx="244800" cy="0"/>
              </a:xfrm>
              <a:prstGeom prst="line">
                <a:avLst/>
              </a:prstGeom>
              <a:ln w="381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1" name="Line 56"/>
              <p:cNvSpPr/>
              <p:nvPr/>
            </p:nvSpPr>
            <p:spPr>
              <a:xfrm flipV="1">
                <a:off x="2327760" y="1635120"/>
                <a:ext cx="0" cy="277200"/>
              </a:xfrm>
              <a:prstGeom prst="line">
                <a:avLst/>
              </a:prstGeom>
              <a:ln w="381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52" name="Line 57"/>
            <p:cNvSpPr/>
            <p:nvPr/>
          </p:nvSpPr>
          <p:spPr>
            <a:xfrm>
              <a:off x="4508280" y="1885680"/>
              <a:ext cx="221040" cy="0"/>
            </a:xfrm>
            <a:prstGeom prst="line">
              <a:avLst/>
            </a:prstGeom>
            <a:ln w="381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53" name="Group 58"/>
            <p:cNvGrpSpPr/>
            <p:nvPr/>
          </p:nvGrpSpPr>
          <p:grpSpPr>
            <a:xfrm>
              <a:off x="5223240" y="1441440"/>
              <a:ext cx="465840" cy="166320"/>
              <a:chOff x="5223240" y="1441440"/>
              <a:chExt cx="465840" cy="166320"/>
            </a:xfrm>
          </p:grpSpPr>
          <p:sp>
            <p:nvSpPr>
              <p:cNvPr id="754" name="Line 59"/>
              <p:cNvSpPr/>
              <p:nvPr/>
            </p:nvSpPr>
            <p:spPr>
              <a:xfrm>
                <a:off x="5223240" y="1442160"/>
                <a:ext cx="310680" cy="1101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5" name="Line 60"/>
              <p:cNvSpPr/>
              <p:nvPr/>
            </p:nvSpPr>
            <p:spPr>
              <a:xfrm>
                <a:off x="5223240" y="1441440"/>
                <a:ext cx="465840" cy="1663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56" name="CustomShape 61"/>
            <p:cNvSpPr/>
            <p:nvPr/>
          </p:nvSpPr>
          <p:spPr>
            <a:xfrm>
              <a:off x="4970520" y="1195200"/>
              <a:ext cx="2829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a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57" name="CustomShape 62"/>
            <p:cNvSpPr/>
            <p:nvPr/>
          </p:nvSpPr>
          <p:spPr>
            <a:xfrm>
              <a:off x="6131520" y="1195200"/>
              <a:ext cx="273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ff"/>
                  </a:solidFill>
                  <a:latin typeface="Palatino"/>
                </a:rPr>
                <a:t>c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58" name="CustomShape 63"/>
            <p:cNvSpPr/>
            <p:nvPr/>
          </p:nvSpPr>
          <p:spPr>
            <a:xfrm>
              <a:off x="5005800" y="2106360"/>
              <a:ext cx="28584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b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759" name="CustomShape 64"/>
            <p:cNvSpPr/>
            <p:nvPr/>
          </p:nvSpPr>
          <p:spPr>
            <a:xfrm>
              <a:off x="6094080" y="2095560"/>
              <a:ext cx="2952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ff0000"/>
                  </a:solidFill>
                  <a:latin typeface="Palatino"/>
                </a:rPr>
                <a:t>d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760" name="Picture 78" descr="TP_tmp"/>
            <p:cNvPicPr/>
            <p:nvPr/>
          </p:nvPicPr>
          <p:blipFill>
            <a:blip r:embed="rId3"/>
            <a:stretch/>
          </p:blipFill>
          <p:spPr>
            <a:xfrm>
              <a:off x="5763960" y="1830240"/>
              <a:ext cx="117000" cy="1108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761" name="Group 65"/>
            <p:cNvGrpSpPr/>
            <p:nvPr/>
          </p:nvGrpSpPr>
          <p:grpSpPr>
            <a:xfrm>
              <a:off x="5689800" y="1438920"/>
              <a:ext cx="464400" cy="171720"/>
              <a:chOff x="5689800" y="1438920"/>
              <a:chExt cx="464400" cy="171720"/>
            </a:xfrm>
          </p:grpSpPr>
          <p:sp>
            <p:nvSpPr>
              <p:cNvPr id="762" name="Line 66"/>
              <p:cNvSpPr/>
              <p:nvPr/>
            </p:nvSpPr>
            <p:spPr>
              <a:xfrm flipV="1">
                <a:off x="5690160" y="1496160"/>
                <a:ext cx="309240" cy="1144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3" name="Line 67"/>
              <p:cNvSpPr/>
              <p:nvPr/>
            </p:nvSpPr>
            <p:spPr>
              <a:xfrm flipV="1">
                <a:off x="5689800" y="1438920"/>
                <a:ext cx="464400" cy="171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64" name="Group 68"/>
            <p:cNvGrpSpPr/>
            <p:nvPr/>
          </p:nvGrpSpPr>
          <p:grpSpPr>
            <a:xfrm>
              <a:off x="5689080" y="2109600"/>
              <a:ext cx="465840" cy="164880"/>
              <a:chOff x="5689080" y="2109600"/>
              <a:chExt cx="465840" cy="164880"/>
            </a:xfrm>
          </p:grpSpPr>
          <p:sp>
            <p:nvSpPr>
              <p:cNvPr id="765" name="Line 69"/>
              <p:cNvSpPr/>
              <p:nvPr/>
            </p:nvSpPr>
            <p:spPr>
              <a:xfrm>
                <a:off x="5689080" y="2110320"/>
                <a:ext cx="310680" cy="1094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6" name="Line 70"/>
              <p:cNvSpPr/>
              <p:nvPr/>
            </p:nvSpPr>
            <p:spPr>
              <a:xfrm>
                <a:off x="5689080" y="2109600"/>
                <a:ext cx="465840" cy="16488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67" name="Group 71"/>
            <p:cNvGrpSpPr/>
            <p:nvPr/>
          </p:nvGrpSpPr>
          <p:grpSpPr>
            <a:xfrm>
              <a:off x="5218920" y="2124360"/>
              <a:ext cx="474480" cy="134280"/>
              <a:chOff x="5218920" y="2124360"/>
              <a:chExt cx="474480" cy="134280"/>
            </a:xfrm>
          </p:grpSpPr>
          <p:sp>
            <p:nvSpPr>
              <p:cNvPr id="768" name="Line 72"/>
              <p:cNvSpPr/>
              <p:nvPr/>
            </p:nvSpPr>
            <p:spPr>
              <a:xfrm flipV="1">
                <a:off x="5219280" y="2169000"/>
                <a:ext cx="316080" cy="8964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9" name="Line 73"/>
              <p:cNvSpPr/>
              <p:nvPr/>
            </p:nvSpPr>
            <p:spPr>
              <a:xfrm flipV="1">
                <a:off x="5218920" y="2124360"/>
                <a:ext cx="474480" cy="133920"/>
              </a:xfrm>
              <a:prstGeom prst="line">
                <a:avLst/>
              </a:prstGeom>
              <a:ln w="2232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70" name="Line 74"/>
            <p:cNvSpPr/>
            <p:nvPr/>
          </p:nvSpPr>
          <p:spPr>
            <a:xfrm>
              <a:off x="5689080" y="1608120"/>
              <a:ext cx="0" cy="49968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71" name="Picture 91" descr="TP_tmp"/>
            <p:cNvPicPr/>
            <p:nvPr/>
          </p:nvPicPr>
          <p:blipFill>
            <a:blip r:embed="rId4"/>
            <a:stretch/>
          </p:blipFill>
          <p:spPr>
            <a:xfrm>
              <a:off x="6631200" y="1589040"/>
              <a:ext cx="1731960" cy="686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772" name="CustomShape 75"/>
            <p:cNvSpPr/>
            <p:nvPr/>
          </p:nvSpPr>
          <p:spPr>
            <a:xfrm rot="16200000">
              <a:off x="2269800" y="891720"/>
              <a:ext cx="215640" cy="3920760"/>
            </a:xfrm>
            <a:custGeom>
              <a:avLst/>
              <a:gdLst/>
              <a:ahLst/>
              <a:rect l="0" t="0" r="r" b="b"/>
              <a:pathLst>
                <a:path w="601" h="10893">
                  <a:moveTo>
                    <a:pt x="600" y="0"/>
                  </a:moveTo>
                  <a:cubicBezTo>
                    <a:pt x="450" y="0"/>
                    <a:pt x="300" y="453"/>
                    <a:pt x="300" y="907"/>
                  </a:cubicBezTo>
                  <a:lnTo>
                    <a:pt x="300" y="4480"/>
                  </a:lnTo>
                  <a:cubicBezTo>
                    <a:pt x="300" y="4934"/>
                    <a:pt x="150" y="5388"/>
                    <a:pt x="0" y="5388"/>
                  </a:cubicBezTo>
                  <a:cubicBezTo>
                    <a:pt x="150" y="5388"/>
                    <a:pt x="300" y="5842"/>
                    <a:pt x="300" y="6296"/>
                  </a:cubicBezTo>
                  <a:lnTo>
                    <a:pt x="300" y="9984"/>
                  </a:lnTo>
                  <a:cubicBezTo>
                    <a:pt x="300" y="10438"/>
                    <a:pt x="450" y="10892"/>
                    <a:pt x="600" y="10892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76"/>
            <p:cNvSpPr/>
            <p:nvPr/>
          </p:nvSpPr>
          <p:spPr>
            <a:xfrm rot="16200000">
              <a:off x="6722640" y="891720"/>
              <a:ext cx="215640" cy="3920760"/>
            </a:xfrm>
            <a:custGeom>
              <a:avLst/>
              <a:gdLst/>
              <a:ahLst/>
              <a:rect l="0" t="0" r="r" b="b"/>
              <a:pathLst>
                <a:path w="601" h="10893">
                  <a:moveTo>
                    <a:pt x="600" y="0"/>
                  </a:moveTo>
                  <a:cubicBezTo>
                    <a:pt x="450" y="0"/>
                    <a:pt x="300" y="453"/>
                    <a:pt x="300" y="907"/>
                  </a:cubicBezTo>
                  <a:lnTo>
                    <a:pt x="300" y="4480"/>
                  </a:lnTo>
                  <a:cubicBezTo>
                    <a:pt x="300" y="4934"/>
                    <a:pt x="150" y="5388"/>
                    <a:pt x="0" y="5388"/>
                  </a:cubicBezTo>
                  <a:cubicBezTo>
                    <a:pt x="150" y="5388"/>
                    <a:pt x="300" y="5842"/>
                    <a:pt x="300" y="6296"/>
                  </a:cubicBezTo>
                  <a:lnTo>
                    <a:pt x="300" y="9984"/>
                  </a:lnTo>
                  <a:cubicBezTo>
                    <a:pt x="300" y="10438"/>
                    <a:pt x="450" y="10892"/>
                    <a:pt x="600" y="10892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74" name="Line 77"/>
          <p:cNvSpPr/>
          <p:nvPr/>
        </p:nvSpPr>
        <p:spPr>
          <a:xfrm>
            <a:off x="4605120" y="873000"/>
            <a:ext cx="0" cy="3780000"/>
          </a:xfrm>
          <a:prstGeom prst="line">
            <a:avLst/>
          </a:prstGeom>
          <a:ln w="19080">
            <a:solidFill>
              <a:srgbClr val="ff9900"/>
            </a:solidFill>
            <a:custDash>
              <a:ds d="0" sp="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78"/>
          <p:cNvSpPr/>
          <p:nvPr/>
        </p:nvSpPr>
        <p:spPr>
          <a:xfrm>
            <a:off x="469080" y="2955960"/>
            <a:ext cx="381096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Momentum conserved at vertices</a:t>
            </a:r>
            <a:endParaRPr b="0" lang="es-ES" sz="1800" spc="-1" strike="noStrike">
              <a:latin typeface="Arial"/>
            </a:endParaRPr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Energy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not</a:t>
            </a:r>
            <a:r>
              <a:rPr b="0" lang="en-GB" sz="1800" spc="-1" strike="noStrike">
                <a:latin typeface="Arial"/>
              </a:rPr>
              <a:t> conserved at vertices</a:t>
            </a:r>
            <a:endParaRPr b="0" lang="es-ES" sz="1800" spc="-1" strike="noStrike">
              <a:latin typeface="Arial"/>
            </a:endParaRPr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Exchanged particle </a:t>
            </a:r>
            <a:r>
              <a:rPr b="0" lang="ja-JP" sz="1800" spc="-1" strike="noStrike">
                <a:solidFill>
                  <a:srgbClr val="ff0000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on mass shell</a:t>
            </a:r>
            <a:r>
              <a:rPr b="0" lang="ja-JP" sz="1800" spc="-1" strike="noStrike">
                <a:solidFill>
                  <a:srgbClr val="ff0000"/>
                </a:solidFill>
                <a:latin typeface="Arial"/>
              </a:rPr>
              <a:t>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76" name="CustomShape 79"/>
          <p:cNvSpPr/>
          <p:nvPr/>
        </p:nvSpPr>
        <p:spPr>
          <a:xfrm>
            <a:off x="4913280" y="2924280"/>
            <a:ext cx="4016520" cy="149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Momentum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AND</a:t>
            </a:r>
            <a:r>
              <a:rPr b="0" lang="en-GB" sz="1800" spc="-1" strike="noStrike">
                <a:latin typeface="Arial"/>
              </a:rPr>
              <a:t> energy conserved  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  </a:t>
            </a:r>
            <a:r>
              <a:rPr b="0" lang="en-GB" sz="1800" spc="-1" strike="noStrike">
                <a:latin typeface="Arial"/>
              </a:rPr>
              <a:t>at interaction vertices</a:t>
            </a:r>
            <a:endParaRPr b="0" lang="es-ES" sz="1800" spc="-1" strike="noStrike">
              <a:latin typeface="Arial"/>
            </a:endParaRPr>
          </a:p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Exchanged particle </a:t>
            </a:r>
            <a:r>
              <a:rPr b="0" lang="ja-JP" sz="1800" spc="-1" strike="noStrike">
                <a:solidFill>
                  <a:srgbClr val="ff0000"/>
                </a:solidFill>
                <a:latin typeface="Arial"/>
              </a:rPr>
              <a:t>“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off mass shell</a:t>
            </a:r>
            <a:r>
              <a:rPr b="0" lang="ja-JP" sz="1800" spc="-1" strike="noStrike">
                <a:solidFill>
                  <a:srgbClr val="ff0000"/>
                </a:solidFill>
                <a:latin typeface="Arial"/>
              </a:rPr>
              <a:t>”</a:t>
            </a:r>
            <a:endParaRPr b="0" lang="es-ES" sz="1800" spc="-1" strike="noStrike">
              <a:latin typeface="Arial"/>
            </a:endParaRPr>
          </a:p>
          <a:p>
            <a:pPr lvl="1" marL="457200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/>
            <a:endParaRPr b="0" lang="es-ES" sz="1800" spc="-1" strike="noStrike">
              <a:latin typeface="Arial"/>
            </a:endParaRPr>
          </a:p>
        </p:txBody>
      </p:sp>
      <p:pic>
        <p:nvPicPr>
          <p:cNvPr id="777" name="Picture 102" descr="TP_tmp"/>
          <p:cNvPicPr/>
          <p:nvPr/>
        </p:nvPicPr>
        <p:blipFill>
          <a:blip r:embed="rId5"/>
          <a:stretch/>
        </p:blipFill>
        <p:spPr>
          <a:xfrm>
            <a:off x="1481040" y="3978360"/>
            <a:ext cx="1751040" cy="350640"/>
          </a:xfrm>
          <a:prstGeom prst="rect">
            <a:avLst/>
          </a:prstGeom>
          <a:ln>
            <a:noFill/>
          </a:ln>
        </p:spPr>
      </p:pic>
      <p:pic>
        <p:nvPicPr>
          <p:cNvPr id="778" name="Picture 103" descr="TP_tmp"/>
          <p:cNvPicPr/>
          <p:nvPr/>
        </p:nvPicPr>
        <p:blipFill>
          <a:blip r:embed="rId6"/>
          <a:stretch/>
        </p:blipFill>
        <p:spPr>
          <a:xfrm>
            <a:off x="5844240" y="3897360"/>
            <a:ext cx="2318400" cy="350640"/>
          </a:xfrm>
          <a:prstGeom prst="rect">
            <a:avLst/>
          </a:prstGeom>
          <a:ln>
            <a:noFill/>
          </a:ln>
        </p:spPr>
      </p:pic>
      <p:sp>
        <p:nvSpPr>
          <p:cNvPr id="779" name="CustomShape 80"/>
          <p:cNvSpPr/>
          <p:nvPr/>
        </p:nvSpPr>
        <p:spPr>
          <a:xfrm>
            <a:off x="5699160" y="4292640"/>
            <a:ext cx="22960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solidFill>
                  <a:srgbClr val="cc3300"/>
                </a:solidFill>
                <a:latin typeface="Arial"/>
              </a:rPr>
              <a:t>VIRTUAL PARTICLE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80" name="CustomShape 81"/>
          <p:cNvSpPr/>
          <p:nvPr/>
        </p:nvSpPr>
        <p:spPr>
          <a:xfrm>
            <a:off x="667800" y="4724280"/>
            <a:ext cx="757224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Can think of observable </a:t>
            </a:r>
            <a:r>
              <a:rPr b="0" lang="ja-JP" sz="1800" spc="-1" strike="noStrike">
                <a:latin typeface="Arial"/>
              </a:rPr>
              <a:t>“</a:t>
            </a:r>
            <a:r>
              <a:rPr b="0" lang="en-GB" sz="1800" spc="-1" strike="noStrike">
                <a:latin typeface="Arial"/>
              </a:rPr>
              <a:t>on mass shell</a:t>
            </a:r>
            <a:r>
              <a:rPr b="0" lang="ja-JP" sz="1800" spc="-1" strike="noStrike">
                <a:latin typeface="Arial"/>
              </a:rPr>
              <a:t>”</a:t>
            </a:r>
            <a:r>
              <a:rPr b="0" lang="en-GB" sz="1800" spc="-1" strike="noStrike">
                <a:latin typeface="Arial"/>
              </a:rPr>
              <a:t> particles as propagating waves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</a:t>
            </a:r>
            <a:r>
              <a:rPr b="0" lang="en-GB" sz="1800" spc="-1" strike="noStrike">
                <a:latin typeface="Arial"/>
              </a:rPr>
              <a:t>and unobservable virtual particles as normal modes between the source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</a:t>
            </a:r>
            <a:r>
              <a:rPr b="0" lang="en-GB" sz="1800" spc="-1" strike="noStrike">
                <a:latin typeface="Arial"/>
              </a:rPr>
              <a:t>particles: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781" name="Group 82"/>
          <p:cNvGrpSpPr/>
          <p:nvPr/>
        </p:nvGrpSpPr>
        <p:grpSpPr>
          <a:xfrm>
            <a:off x="2078640" y="5583240"/>
            <a:ext cx="1627920" cy="906480"/>
            <a:chOff x="2078640" y="5583240"/>
            <a:chExt cx="1627920" cy="906480"/>
          </a:xfrm>
        </p:grpSpPr>
        <p:sp>
          <p:nvSpPr>
            <p:cNvPr id="782" name="CustomShape 83"/>
            <p:cNvSpPr/>
            <p:nvPr/>
          </p:nvSpPr>
          <p:spPr>
            <a:xfrm>
              <a:off x="2477520" y="5655960"/>
              <a:ext cx="797040" cy="833760"/>
            </a:xfrm>
            <a:custGeom>
              <a:avLst/>
              <a:gdLst/>
              <a:ahLst/>
              <a:rect l="l" t="t" r="r" b="b"/>
              <a:pathLst>
                <a:path w="544" h="525">
                  <a:moveTo>
                    <a:pt x="0" y="245"/>
                  </a:moveTo>
                  <a:cubicBezTo>
                    <a:pt x="15" y="254"/>
                    <a:pt x="30" y="264"/>
                    <a:pt x="45" y="245"/>
                  </a:cubicBezTo>
                  <a:cubicBezTo>
                    <a:pt x="60" y="226"/>
                    <a:pt x="76" y="106"/>
                    <a:pt x="91" y="132"/>
                  </a:cubicBezTo>
                  <a:cubicBezTo>
                    <a:pt x="106" y="158"/>
                    <a:pt x="113" y="423"/>
                    <a:pt x="136" y="404"/>
                  </a:cubicBezTo>
                  <a:cubicBezTo>
                    <a:pt x="159" y="385"/>
                    <a:pt x="204" y="0"/>
                    <a:pt x="227" y="19"/>
                  </a:cubicBezTo>
                  <a:cubicBezTo>
                    <a:pt x="250" y="38"/>
                    <a:pt x="253" y="509"/>
                    <a:pt x="272" y="517"/>
                  </a:cubicBezTo>
                  <a:cubicBezTo>
                    <a:pt x="291" y="525"/>
                    <a:pt x="321" y="87"/>
                    <a:pt x="340" y="64"/>
                  </a:cubicBezTo>
                  <a:cubicBezTo>
                    <a:pt x="359" y="41"/>
                    <a:pt x="367" y="358"/>
                    <a:pt x="386" y="381"/>
                  </a:cubicBezTo>
                  <a:cubicBezTo>
                    <a:pt x="405" y="404"/>
                    <a:pt x="435" y="211"/>
                    <a:pt x="454" y="200"/>
                  </a:cubicBezTo>
                  <a:cubicBezTo>
                    <a:pt x="473" y="189"/>
                    <a:pt x="484" y="302"/>
                    <a:pt x="499" y="313"/>
                  </a:cubicBezTo>
                  <a:cubicBezTo>
                    <a:pt x="514" y="324"/>
                    <a:pt x="529" y="296"/>
                    <a:pt x="544" y="268"/>
                  </a:cubicBezTo>
                </a:path>
              </a:pathLst>
            </a:custGeom>
            <a:noFill/>
            <a:ln w="22320">
              <a:solidFill>
                <a:srgbClr val="ff99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Line 84"/>
            <p:cNvSpPr/>
            <p:nvPr/>
          </p:nvSpPr>
          <p:spPr>
            <a:xfrm flipH="1">
              <a:off x="2078640" y="6045120"/>
              <a:ext cx="432000" cy="0"/>
            </a:xfrm>
            <a:prstGeom prst="line">
              <a:avLst/>
            </a:prstGeom>
            <a:ln w="22320">
              <a:solidFill>
                <a:srgbClr val="ff99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Line 85"/>
            <p:cNvSpPr/>
            <p:nvPr/>
          </p:nvSpPr>
          <p:spPr>
            <a:xfrm flipH="1">
              <a:off x="3274200" y="6081480"/>
              <a:ext cx="432360" cy="0"/>
            </a:xfrm>
            <a:prstGeom prst="line">
              <a:avLst/>
            </a:prstGeom>
            <a:ln w="22320">
              <a:solidFill>
                <a:srgbClr val="ff99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Line 86"/>
            <p:cNvSpPr/>
            <p:nvPr/>
          </p:nvSpPr>
          <p:spPr>
            <a:xfrm>
              <a:off x="2609640" y="5583240"/>
              <a:ext cx="597600" cy="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6" name="CustomShape 87"/>
          <p:cNvSpPr/>
          <p:nvPr/>
        </p:nvSpPr>
        <p:spPr>
          <a:xfrm>
            <a:off x="5235120" y="5559480"/>
            <a:ext cx="1362600" cy="876240"/>
          </a:xfrm>
          <a:custGeom>
            <a:avLst/>
            <a:gdLst/>
            <a:ahLst/>
            <a:rect l="l" t="t" r="r" b="b"/>
            <a:pathLst>
              <a:path w="930" h="552">
                <a:moveTo>
                  <a:pt x="0" y="265"/>
                </a:moveTo>
                <a:cubicBezTo>
                  <a:pt x="21" y="132"/>
                  <a:pt x="42" y="0"/>
                  <a:pt x="68" y="38"/>
                </a:cubicBezTo>
                <a:cubicBezTo>
                  <a:pt x="94" y="76"/>
                  <a:pt x="125" y="492"/>
                  <a:pt x="159" y="492"/>
                </a:cubicBezTo>
                <a:cubicBezTo>
                  <a:pt x="193" y="492"/>
                  <a:pt x="239" y="34"/>
                  <a:pt x="273" y="38"/>
                </a:cubicBezTo>
                <a:cubicBezTo>
                  <a:pt x="307" y="42"/>
                  <a:pt x="333" y="514"/>
                  <a:pt x="363" y="514"/>
                </a:cubicBezTo>
                <a:cubicBezTo>
                  <a:pt x="393" y="514"/>
                  <a:pt x="424" y="38"/>
                  <a:pt x="454" y="38"/>
                </a:cubicBezTo>
                <a:cubicBezTo>
                  <a:pt x="484" y="38"/>
                  <a:pt x="519" y="514"/>
                  <a:pt x="545" y="514"/>
                </a:cubicBezTo>
                <a:cubicBezTo>
                  <a:pt x="571" y="514"/>
                  <a:pt x="583" y="38"/>
                  <a:pt x="613" y="38"/>
                </a:cubicBezTo>
                <a:cubicBezTo>
                  <a:pt x="643" y="38"/>
                  <a:pt x="700" y="514"/>
                  <a:pt x="726" y="514"/>
                </a:cubicBezTo>
                <a:cubicBezTo>
                  <a:pt x="752" y="514"/>
                  <a:pt x="749" y="38"/>
                  <a:pt x="772" y="38"/>
                </a:cubicBezTo>
                <a:cubicBezTo>
                  <a:pt x="795" y="38"/>
                  <a:pt x="836" y="476"/>
                  <a:pt x="862" y="514"/>
                </a:cubicBezTo>
                <a:cubicBezTo>
                  <a:pt x="888" y="552"/>
                  <a:pt x="909" y="408"/>
                  <a:pt x="930" y="265"/>
                </a:cubicBezTo>
              </a:path>
            </a:pathLst>
          </a:custGeom>
          <a:noFill/>
          <a:ln w="22320">
            <a:solidFill>
              <a:srgbClr val="ff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88"/>
          <p:cNvSpPr/>
          <p:nvPr/>
        </p:nvSpPr>
        <p:spPr>
          <a:xfrm>
            <a:off x="6565680" y="5943600"/>
            <a:ext cx="65520" cy="73080"/>
          </a:xfrm>
          <a:prstGeom prst="ellipse">
            <a:avLst/>
          </a:prstGeom>
          <a:solidFill>
            <a:srgbClr val="ff0000"/>
          </a:solidFill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89"/>
          <p:cNvSpPr/>
          <p:nvPr/>
        </p:nvSpPr>
        <p:spPr>
          <a:xfrm>
            <a:off x="5203080" y="5943600"/>
            <a:ext cx="65520" cy="73080"/>
          </a:xfrm>
          <a:prstGeom prst="ellipse">
            <a:avLst/>
          </a:prstGeom>
          <a:solidFill>
            <a:srgbClr val="ff0000"/>
          </a:solidFill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90"/>
          <p:cNvSpPr/>
          <p:nvPr/>
        </p:nvSpPr>
        <p:spPr>
          <a:xfrm>
            <a:off x="1243440" y="692280"/>
            <a:ext cx="21254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ja-JP" sz="1800" spc="-1" strike="noStrike">
                <a:latin typeface="Arial"/>
              </a:rPr>
              <a:t>“</a:t>
            </a:r>
            <a:r>
              <a:rPr b="0" lang="en-GB" sz="1800" spc="-1" strike="noStrike">
                <a:latin typeface="Arial"/>
              </a:rPr>
              <a:t>Time-ordered QM</a:t>
            </a:r>
            <a:r>
              <a:rPr b="0" lang="ja-JP" sz="1800" spc="-1" strike="noStrike">
                <a:latin typeface="Arial"/>
              </a:rPr>
              <a:t>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90" name="CustomShape 91"/>
          <p:cNvSpPr/>
          <p:nvPr/>
        </p:nvSpPr>
        <p:spPr>
          <a:xfrm>
            <a:off x="6033600" y="682560"/>
            <a:ext cx="20826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Feynman diagram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91" name="CustomShape 92"/>
          <p:cNvSpPr/>
          <p:nvPr/>
        </p:nvSpPr>
        <p:spPr>
          <a:xfrm>
            <a:off x="8376480" y="6159600"/>
            <a:ext cx="167040" cy="3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93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6997680" y="6597720"/>
            <a:ext cx="21319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5275BB65-BC5D-4DE6-8684-A53BD6A73786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795" name="TextShape 3"/>
          <p:cNvSpPr txBox="1"/>
          <p:nvPr/>
        </p:nvSpPr>
        <p:spPr>
          <a:xfrm>
            <a:off x="1148040" y="7560"/>
            <a:ext cx="6912720" cy="50652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>
            <a:noAutofit/>
          </a:bodyPr>
          <a:p>
            <a:pPr algn="ctr"/>
            <a:r>
              <a:rPr b="1" lang="en-GB" sz="3400" spc="-1" strike="noStrike">
                <a:solidFill>
                  <a:srgbClr val="ff3300"/>
                </a:solidFill>
                <a:latin typeface="Arial"/>
              </a:rPr>
              <a:t>Quantum Electrodynamics (QED)</a:t>
            </a:r>
            <a:endParaRPr b="1" lang="es-ES" sz="3400" spc="-1" strike="noStrike">
              <a:solidFill>
                <a:srgbClr val="ff3300"/>
              </a:solidFill>
              <a:latin typeface="Arial"/>
            </a:endParaRPr>
          </a:p>
        </p:txBody>
      </p:sp>
      <p:sp>
        <p:nvSpPr>
          <p:cNvPr id="796" name="CustomShape 4"/>
          <p:cNvSpPr/>
          <p:nvPr/>
        </p:nvSpPr>
        <p:spPr>
          <a:xfrm>
            <a:off x="586080" y="620640"/>
            <a:ext cx="8020080" cy="119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Wingdings" charset="2"/>
              <a:buChar char=""/>
            </a:pPr>
            <a:r>
              <a:rPr b="0" lang="en-GB" sz="1800" spc="-1" strike="noStrike">
                <a:latin typeface="Arial"/>
              </a:rPr>
              <a:t>Now consider the interaction of an electron and tau lepton by the exchange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 </a:t>
            </a:r>
            <a:r>
              <a:rPr b="0" lang="en-GB" sz="1800" spc="-1" strike="noStrike">
                <a:latin typeface="Arial"/>
              </a:rPr>
              <a:t>of a photon. Although the general ideas we applied previously still hold,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 </a:t>
            </a:r>
            <a:r>
              <a:rPr b="0" lang="en-GB" sz="1800" spc="-1" strike="noStrike">
                <a:latin typeface="Arial"/>
              </a:rPr>
              <a:t>we now have to account for the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spin</a:t>
            </a: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of the electron/tau-lepton</a:t>
            </a:r>
            <a:r>
              <a:rPr b="0" lang="en-GB" sz="1800" spc="-1" strike="noStrike">
                <a:latin typeface="Arial"/>
              </a:rPr>
              <a:t> and also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 </a:t>
            </a:r>
            <a:r>
              <a:rPr b="0" lang="en-GB" sz="1800" spc="-1" strike="noStrike">
                <a:latin typeface="Arial"/>
              </a:rPr>
              <a:t>the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spin (polarization) of the virtual photon</a:t>
            </a:r>
            <a:r>
              <a:rPr b="0" lang="en-GB" sz="1800" spc="-1" strike="noStrike">
                <a:latin typeface="Arial"/>
              </a:rPr>
              <a:t>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97" name="CustomShape 5"/>
          <p:cNvSpPr/>
          <p:nvPr/>
        </p:nvSpPr>
        <p:spPr>
          <a:xfrm>
            <a:off x="668880" y="2457360"/>
            <a:ext cx="750024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The basic interaction between a photon and a charged particle can be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 </a:t>
            </a:r>
            <a:r>
              <a:rPr b="0" lang="en-GB" sz="1800" spc="-1" strike="noStrike">
                <a:latin typeface="Arial"/>
              </a:rPr>
              <a:t>introduced by making the minimal substitution (part II electrodynamics)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798" name="Picture 46" descr="TP_tmp"/>
          <p:cNvPicPr/>
          <p:nvPr/>
        </p:nvPicPr>
        <p:blipFill>
          <a:blip r:embed="rId1"/>
          <a:stretch/>
        </p:blipFill>
        <p:spPr>
          <a:xfrm>
            <a:off x="2843640" y="4464000"/>
            <a:ext cx="3963600" cy="409680"/>
          </a:xfrm>
          <a:prstGeom prst="rect">
            <a:avLst/>
          </a:prstGeom>
          <a:ln>
            <a:noFill/>
          </a:ln>
        </p:spPr>
      </p:pic>
      <p:pic>
        <p:nvPicPr>
          <p:cNvPr id="799" name="Picture 48" descr="TP_tmp"/>
          <p:cNvPicPr/>
          <p:nvPr/>
        </p:nvPicPr>
        <p:blipFill>
          <a:blip r:embed="rId2"/>
          <a:stretch/>
        </p:blipFill>
        <p:spPr>
          <a:xfrm>
            <a:off x="3242520" y="3154320"/>
            <a:ext cx="2991600" cy="351000"/>
          </a:xfrm>
          <a:prstGeom prst="rect">
            <a:avLst/>
          </a:prstGeom>
          <a:ln>
            <a:noFill/>
          </a:ln>
        </p:spPr>
      </p:pic>
      <p:pic>
        <p:nvPicPr>
          <p:cNvPr id="800" name="Picture 50" descr="TP_tmp"/>
          <p:cNvPicPr/>
          <p:nvPr/>
        </p:nvPicPr>
        <p:blipFill>
          <a:blip r:embed="rId3"/>
          <a:stretch/>
        </p:blipFill>
        <p:spPr>
          <a:xfrm>
            <a:off x="3403440" y="3564000"/>
            <a:ext cx="2696040" cy="409680"/>
          </a:xfrm>
          <a:prstGeom prst="rect">
            <a:avLst/>
          </a:prstGeom>
          <a:ln>
            <a:noFill/>
          </a:ln>
        </p:spPr>
      </p:pic>
      <p:pic>
        <p:nvPicPr>
          <p:cNvPr id="801" name="Picture 49" descr="TP_tmp"/>
          <p:cNvPicPr/>
          <p:nvPr/>
        </p:nvPicPr>
        <p:blipFill>
          <a:blip r:embed="rId4"/>
          <a:stretch/>
        </p:blipFill>
        <p:spPr>
          <a:xfrm>
            <a:off x="4292640" y="4118040"/>
            <a:ext cx="1806840" cy="320760"/>
          </a:xfrm>
          <a:prstGeom prst="rect">
            <a:avLst/>
          </a:prstGeom>
          <a:ln>
            <a:noFill/>
          </a:ln>
        </p:spPr>
      </p:pic>
      <p:sp>
        <p:nvSpPr>
          <p:cNvPr id="802" name="CustomShape 6"/>
          <p:cNvSpPr/>
          <p:nvPr/>
        </p:nvSpPr>
        <p:spPr>
          <a:xfrm>
            <a:off x="695880" y="3541680"/>
            <a:ext cx="8679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In QM: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03" name="CustomShape 7"/>
          <p:cNvSpPr/>
          <p:nvPr/>
        </p:nvSpPr>
        <p:spPr>
          <a:xfrm>
            <a:off x="811440" y="4044960"/>
            <a:ext cx="31374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Therefore make substitution: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04" name="CustomShape 8"/>
          <p:cNvSpPr/>
          <p:nvPr/>
        </p:nvSpPr>
        <p:spPr>
          <a:xfrm>
            <a:off x="1385640" y="4441680"/>
            <a:ext cx="8010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where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05" name="Picture 54" descr="TP_tmp"/>
          <p:cNvPicPr/>
          <p:nvPr/>
        </p:nvPicPr>
        <p:blipFill>
          <a:blip r:embed="rId5"/>
          <a:stretch/>
        </p:blipFill>
        <p:spPr>
          <a:xfrm>
            <a:off x="1412280" y="5378400"/>
            <a:ext cx="1995480" cy="320760"/>
          </a:xfrm>
          <a:prstGeom prst="rect">
            <a:avLst/>
          </a:prstGeom>
          <a:ln>
            <a:noFill/>
          </a:ln>
        </p:spPr>
      </p:pic>
      <p:pic>
        <p:nvPicPr>
          <p:cNvPr id="806" name="Picture 55" descr="TP_tmp"/>
          <p:cNvPicPr/>
          <p:nvPr/>
        </p:nvPicPr>
        <p:blipFill>
          <a:blip r:embed="rId6"/>
          <a:stretch/>
        </p:blipFill>
        <p:spPr>
          <a:xfrm>
            <a:off x="4206240" y="5378400"/>
            <a:ext cx="3289320" cy="320760"/>
          </a:xfrm>
          <a:prstGeom prst="rect">
            <a:avLst/>
          </a:prstGeom>
          <a:ln>
            <a:noFill/>
          </a:ln>
        </p:spPr>
      </p:pic>
      <p:sp>
        <p:nvSpPr>
          <p:cNvPr id="807" name="CustomShape 9"/>
          <p:cNvSpPr/>
          <p:nvPr/>
        </p:nvSpPr>
        <p:spPr>
          <a:xfrm>
            <a:off x="639360" y="4940280"/>
            <a:ext cx="22514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The Dirac equation: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08" name="CustomShape 10"/>
          <p:cNvSpPr/>
          <p:nvPr/>
        </p:nvSpPr>
        <p:spPr>
          <a:xfrm>
            <a:off x="3607200" y="5413320"/>
            <a:ext cx="366120" cy="216000"/>
          </a:xfrm>
          <a:custGeom>
            <a:avLst/>
            <a:gdLst/>
            <a:ahLst/>
            <a:rect l="0" t="0" r="r" b="b"/>
            <a:pathLst>
              <a:path w="1019" h="602">
                <a:moveTo>
                  <a:pt x="0" y="150"/>
                </a:moveTo>
                <a:lnTo>
                  <a:pt x="763" y="150"/>
                </a:lnTo>
                <a:lnTo>
                  <a:pt x="763" y="0"/>
                </a:lnTo>
                <a:lnTo>
                  <a:pt x="1018" y="300"/>
                </a:lnTo>
                <a:lnTo>
                  <a:pt x="763" y="601"/>
                </a:lnTo>
                <a:lnTo>
                  <a:pt x="763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9" name="Picture 58" descr="TP_tmp"/>
          <p:cNvPicPr/>
          <p:nvPr/>
        </p:nvPicPr>
        <p:blipFill>
          <a:blip r:embed="rId7"/>
          <a:stretch/>
        </p:blipFill>
        <p:spPr>
          <a:xfrm>
            <a:off x="2734200" y="5805360"/>
            <a:ext cx="4096440" cy="642960"/>
          </a:xfrm>
          <a:prstGeom prst="rect">
            <a:avLst/>
          </a:prstGeom>
          <a:ln>
            <a:noFill/>
          </a:ln>
        </p:spPr>
      </p:pic>
      <p:pic>
        <p:nvPicPr>
          <p:cNvPr id="810" name="Picture 60" descr="TP_tmp"/>
          <p:cNvPicPr/>
          <p:nvPr/>
        </p:nvPicPr>
        <p:blipFill>
          <a:blip r:embed="rId8"/>
          <a:stretch/>
        </p:blipFill>
        <p:spPr>
          <a:xfrm>
            <a:off x="849600" y="5989680"/>
            <a:ext cx="484920" cy="320760"/>
          </a:xfrm>
          <a:prstGeom prst="rect">
            <a:avLst/>
          </a:prstGeom>
          <a:ln>
            <a:noFill/>
          </a:ln>
        </p:spPr>
      </p:pic>
      <p:sp>
        <p:nvSpPr>
          <p:cNvPr id="811" name="CustomShape 11"/>
          <p:cNvSpPr/>
          <p:nvPr/>
        </p:nvSpPr>
        <p:spPr>
          <a:xfrm>
            <a:off x="1746360" y="6094440"/>
            <a:ext cx="266760" cy="108000"/>
          </a:xfrm>
          <a:custGeom>
            <a:avLst/>
            <a:gdLst/>
            <a:ahLst/>
            <a:rect l="0" t="0" r="r" b="b"/>
            <a:pathLst>
              <a:path w="742" h="302">
                <a:moveTo>
                  <a:pt x="0" y="75"/>
                </a:moveTo>
                <a:lnTo>
                  <a:pt x="556" y="75"/>
                </a:lnTo>
                <a:lnTo>
                  <a:pt x="556" y="0"/>
                </a:lnTo>
                <a:lnTo>
                  <a:pt x="741" y="150"/>
                </a:lnTo>
                <a:lnTo>
                  <a:pt x="556" y="301"/>
                </a:lnTo>
                <a:lnTo>
                  <a:pt x="556" y="225"/>
                </a:lnTo>
                <a:lnTo>
                  <a:pt x="0" y="225"/>
                </a:lnTo>
                <a:lnTo>
                  <a:pt x="0" y="75"/>
                </a:lnTo>
              </a:path>
            </a:pathLst>
          </a:custGeom>
          <a:solidFill>
            <a:srgbClr val="ff0000"/>
          </a:solidFill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12"/>
          <p:cNvSpPr/>
          <p:nvPr/>
        </p:nvSpPr>
        <p:spPr>
          <a:xfrm>
            <a:off x="6828480" y="2136600"/>
            <a:ext cx="19911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(Non-examinable)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13" name="Line 13"/>
          <p:cNvSpPr/>
          <p:nvPr/>
        </p:nvSpPr>
        <p:spPr>
          <a:xfrm flipV="1">
            <a:off x="360" y="2097000"/>
            <a:ext cx="9142920" cy="36720"/>
          </a:xfrm>
          <a:prstGeom prst="line">
            <a:avLst/>
          </a:prstGeom>
          <a:ln w="19080">
            <a:solidFill>
              <a:srgbClr val="ff9900"/>
            </a:solidFill>
            <a:custDash>
              <a:ds d="0" sp="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14" name="Group 14"/>
          <p:cNvGrpSpPr/>
          <p:nvPr/>
        </p:nvGrpSpPr>
        <p:grpSpPr>
          <a:xfrm>
            <a:off x="6916680" y="3357720"/>
            <a:ext cx="2125440" cy="403200"/>
            <a:chOff x="6916680" y="3357720"/>
            <a:chExt cx="2125440" cy="403200"/>
          </a:xfrm>
        </p:grpSpPr>
        <p:pic>
          <p:nvPicPr>
            <p:cNvPr id="815" name="Picture 63" descr="TP_tmp"/>
            <p:cNvPicPr/>
            <p:nvPr/>
          </p:nvPicPr>
          <p:blipFill>
            <a:blip r:embed="rId9"/>
            <a:stretch/>
          </p:blipFill>
          <p:spPr>
            <a:xfrm>
              <a:off x="7664400" y="3473280"/>
              <a:ext cx="430560" cy="204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16" name="CustomShape 15"/>
            <p:cNvSpPr/>
            <p:nvPr/>
          </p:nvSpPr>
          <p:spPr>
            <a:xfrm>
              <a:off x="6916680" y="3357720"/>
              <a:ext cx="212544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800" spc="-1" strike="noStrike">
                  <a:latin typeface="Arial"/>
                </a:rPr>
                <a:t>(here          charge)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817" name="CustomShape 16"/>
            <p:cNvSpPr/>
            <p:nvPr/>
          </p:nvSpPr>
          <p:spPr>
            <a:xfrm>
              <a:off x="6997680" y="3363840"/>
              <a:ext cx="2026440" cy="397080"/>
            </a:xfrm>
            <a:prstGeom prst="rect">
              <a:avLst/>
            </a:prstGeom>
            <a:noFill/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18" name="CustomShape 17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820" name="CustomShape 2"/>
          <p:cNvSpPr/>
          <p:nvPr/>
        </p:nvSpPr>
        <p:spPr>
          <a:xfrm>
            <a:off x="6997680" y="6597720"/>
            <a:ext cx="21319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39474105-617F-4FEE-ACD1-2534A7D87E05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821" name="CustomShape 3"/>
          <p:cNvSpPr/>
          <p:nvPr/>
        </p:nvSpPr>
        <p:spPr>
          <a:xfrm>
            <a:off x="360" y="496800"/>
            <a:ext cx="9142920" cy="212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4"/>
          <p:cNvSpPr/>
          <p:nvPr/>
        </p:nvSpPr>
        <p:spPr>
          <a:xfrm>
            <a:off x="616680" y="3867120"/>
            <a:ext cx="212760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23" name="Group 5"/>
          <p:cNvGrpSpPr/>
          <p:nvPr/>
        </p:nvGrpSpPr>
        <p:grpSpPr>
          <a:xfrm>
            <a:off x="3408120" y="3068640"/>
            <a:ext cx="2358720" cy="576360"/>
            <a:chOff x="3408120" y="3068640"/>
            <a:chExt cx="2358720" cy="576360"/>
          </a:xfrm>
        </p:grpSpPr>
        <p:sp>
          <p:nvSpPr>
            <p:cNvPr id="824" name="CustomShape 6"/>
            <p:cNvSpPr/>
            <p:nvPr/>
          </p:nvSpPr>
          <p:spPr>
            <a:xfrm>
              <a:off x="3408120" y="3068640"/>
              <a:ext cx="2358720" cy="57636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25" name="Picture 60" descr="TP_tmp"/>
            <p:cNvPicPr/>
            <p:nvPr/>
          </p:nvPicPr>
          <p:blipFill>
            <a:blip r:embed="rId1"/>
            <a:stretch/>
          </p:blipFill>
          <p:spPr>
            <a:xfrm>
              <a:off x="3558960" y="3114720"/>
              <a:ext cx="2042280" cy="4572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26" name="CustomShape 7"/>
          <p:cNvSpPr/>
          <p:nvPr/>
        </p:nvSpPr>
        <p:spPr>
          <a:xfrm rot="16200000">
            <a:off x="4473000" y="822240"/>
            <a:ext cx="196560" cy="1594080"/>
          </a:xfrm>
          <a:custGeom>
            <a:avLst/>
            <a:gdLst/>
            <a:ahLst/>
            <a:rect l="0" t="0" r="r" b="b"/>
            <a:pathLst>
              <a:path w="548" h="4430">
                <a:moveTo>
                  <a:pt x="547" y="0"/>
                </a:moveTo>
                <a:cubicBezTo>
                  <a:pt x="410" y="0"/>
                  <a:pt x="273" y="184"/>
                  <a:pt x="273" y="369"/>
                </a:cubicBezTo>
                <a:lnTo>
                  <a:pt x="273" y="1845"/>
                </a:lnTo>
                <a:cubicBezTo>
                  <a:pt x="273" y="2029"/>
                  <a:pt x="136" y="2214"/>
                  <a:pt x="0" y="2214"/>
                </a:cubicBezTo>
                <a:cubicBezTo>
                  <a:pt x="136" y="2214"/>
                  <a:pt x="273" y="2399"/>
                  <a:pt x="273" y="2583"/>
                </a:cubicBezTo>
                <a:lnTo>
                  <a:pt x="273" y="4059"/>
                </a:lnTo>
                <a:cubicBezTo>
                  <a:pt x="273" y="4244"/>
                  <a:pt x="410" y="4429"/>
                  <a:pt x="547" y="4429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8"/>
          <p:cNvSpPr/>
          <p:nvPr/>
        </p:nvSpPr>
        <p:spPr>
          <a:xfrm rot="16200000">
            <a:off x="6324120" y="1095120"/>
            <a:ext cx="215640" cy="996480"/>
          </a:xfrm>
          <a:custGeom>
            <a:avLst/>
            <a:gdLst/>
            <a:ahLst/>
            <a:rect l="0" t="0" r="r" b="b"/>
            <a:pathLst>
              <a:path w="601" h="2770">
                <a:moveTo>
                  <a:pt x="600" y="0"/>
                </a:moveTo>
                <a:cubicBezTo>
                  <a:pt x="450" y="0"/>
                  <a:pt x="300" y="115"/>
                  <a:pt x="300" y="230"/>
                </a:cubicBezTo>
                <a:lnTo>
                  <a:pt x="300" y="1153"/>
                </a:lnTo>
                <a:cubicBezTo>
                  <a:pt x="300" y="1269"/>
                  <a:pt x="150" y="1384"/>
                  <a:pt x="0" y="1384"/>
                </a:cubicBezTo>
                <a:cubicBezTo>
                  <a:pt x="150" y="1384"/>
                  <a:pt x="300" y="1499"/>
                  <a:pt x="300" y="1615"/>
                </a:cubicBezTo>
                <a:lnTo>
                  <a:pt x="300" y="2538"/>
                </a:lnTo>
                <a:cubicBezTo>
                  <a:pt x="300" y="2653"/>
                  <a:pt x="450" y="2769"/>
                  <a:pt x="600" y="2769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9"/>
          <p:cNvSpPr/>
          <p:nvPr/>
        </p:nvSpPr>
        <p:spPr>
          <a:xfrm>
            <a:off x="3862800" y="1695600"/>
            <a:ext cx="172764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Combined rest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mass + K.E.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29" name="CustomShape 10"/>
          <p:cNvSpPr/>
          <p:nvPr/>
        </p:nvSpPr>
        <p:spPr>
          <a:xfrm>
            <a:off x="5953320" y="1684440"/>
            <a:ext cx="113184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Potential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energy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30" name="CustomShape 11"/>
          <p:cNvSpPr/>
          <p:nvPr/>
        </p:nvSpPr>
        <p:spPr>
          <a:xfrm>
            <a:off x="1052640" y="2313000"/>
            <a:ext cx="700308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We can identify the potential energy of a charged spin-half particle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 </a:t>
            </a:r>
            <a:r>
              <a:rPr b="0" lang="en-GB" sz="1800" spc="-1" strike="noStrike">
                <a:latin typeface="Arial"/>
              </a:rPr>
              <a:t>in an electromagnetic field as: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31" name="CustomShape 12"/>
          <p:cNvSpPr/>
          <p:nvPr/>
        </p:nvSpPr>
        <p:spPr>
          <a:xfrm>
            <a:off x="6509520" y="2965320"/>
            <a:ext cx="2448720" cy="95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/>
            <a:r>
              <a:rPr b="0" lang="en-GB" sz="1800" spc="-1" strike="noStrike">
                <a:solidFill>
                  <a:srgbClr val="cc00cc"/>
                </a:solidFill>
                <a:latin typeface="Arial"/>
              </a:rPr>
              <a:t>(note the </a:t>
            </a:r>
            <a:r>
              <a:rPr b="0" i="1" lang="en-GB" sz="1800" spc="-1" strike="noStrike">
                <a:solidFill>
                  <a:srgbClr val="cc00cc"/>
                </a:solidFill>
                <a:latin typeface="Palatino"/>
              </a:rPr>
              <a:t>A</a:t>
            </a:r>
            <a:r>
              <a:rPr b="0" lang="en-GB" sz="1800" spc="-1" strike="noStrike" baseline="-25000">
                <a:solidFill>
                  <a:srgbClr val="cc00cc"/>
                </a:solidFill>
                <a:latin typeface="Palatino"/>
              </a:rPr>
              <a:t>0</a:t>
            </a:r>
            <a:r>
              <a:rPr b="0" lang="en-GB" sz="1800" spc="-1" strike="noStrike">
                <a:solidFill>
                  <a:srgbClr val="cc00cc"/>
                </a:solidFill>
                <a:latin typeface="Arial"/>
              </a:rPr>
              <a:t> term is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solidFill>
                  <a:srgbClr val="cc00cc"/>
                </a:solidFill>
                <a:latin typeface="Arial"/>
              </a:rPr>
              <a:t>  </a:t>
            </a:r>
            <a:r>
              <a:rPr b="0" lang="en-GB" sz="1800" spc="-1" strike="noStrike">
                <a:solidFill>
                  <a:srgbClr val="cc00cc"/>
                </a:solidFill>
                <a:latin typeface="Arial"/>
              </a:rPr>
              <a:t>just:                           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32" name="Picture 73" descr="TP_tmp"/>
          <p:cNvPicPr/>
          <p:nvPr/>
        </p:nvPicPr>
        <p:blipFill>
          <a:blip r:embed="rId2"/>
          <a:stretch/>
        </p:blipFill>
        <p:spPr>
          <a:xfrm>
            <a:off x="7362360" y="3300480"/>
            <a:ext cx="1308600" cy="272880"/>
          </a:xfrm>
          <a:prstGeom prst="rect">
            <a:avLst/>
          </a:prstGeom>
          <a:ln>
            <a:noFill/>
          </a:ln>
        </p:spPr>
      </p:pic>
      <p:sp>
        <p:nvSpPr>
          <p:cNvPr id="833" name="CustomShape 13"/>
          <p:cNvSpPr/>
          <p:nvPr/>
        </p:nvSpPr>
        <p:spPr>
          <a:xfrm>
            <a:off x="1068120" y="3722760"/>
            <a:ext cx="670608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The final complication is that we have to account for the photon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 </a:t>
            </a:r>
            <a:r>
              <a:rPr b="0" lang="en-GB" sz="1800" spc="-1" strike="noStrike">
                <a:latin typeface="Arial"/>
              </a:rPr>
              <a:t>polarization states.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34" name="Picture 139" descr="TP_tmp"/>
          <p:cNvPicPr/>
          <p:nvPr/>
        </p:nvPicPr>
        <p:blipFill>
          <a:blip r:embed="rId3"/>
          <a:stretch/>
        </p:blipFill>
        <p:spPr>
          <a:xfrm>
            <a:off x="3507480" y="4264200"/>
            <a:ext cx="2048400" cy="466560"/>
          </a:xfrm>
          <a:prstGeom prst="rect">
            <a:avLst/>
          </a:prstGeom>
          <a:ln>
            <a:noFill/>
          </a:ln>
        </p:spPr>
      </p:pic>
      <p:sp>
        <p:nvSpPr>
          <p:cNvPr id="835" name="CustomShape 14"/>
          <p:cNvSpPr/>
          <p:nvPr/>
        </p:nvSpPr>
        <p:spPr>
          <a:xfrm>
            <a:off x="1228680" y="4749840"/>
            <a:ext cx="661032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e.g. for a real photon propagating in the z direction we have two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</a:t>
            </a:r>
            <a:r>
              <a:rPr b="0" lang="en-GB" sz="1800" spc="-1" strike="noStrike">
                <a:latin typeface="Arial"/>
              </a:rPr>
              <a:t>orthogonal transverse polarization states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36" name="Picture 178" descr="TP_tmp"/>
          <p:cNvPicPr/>
          <p:nvPr/>
        </p:nvPicPr>
        <p:blipFill>
          <a:blip r:embed="rId4"/>
          <a:stretch/>
        </p:blipFill>
        <p:spPr>
          <a:xfrm>
            <a:off x="1746360" y="5451480"/>
            <a:ext cx="1265760" cy="1109520"/>
          </a:xfrm>
          <a:prstGeom prst="rect">
            <a:avLst/>
          </a:prstGeom>
          <a:ln>
            <a:noFill/>
          </a:ln>
        </p:spPr>
      </p:pic>
      <p:pic>
        <p:nvPicPr>
          <p:cNvPr id="837" name="Picture 180" descr="TP_tmp"/>
          <p:cNvPicPr/>
          <p:nvPr/>
        </p:nvPicPr>
        <p:blipFill>
          <a:blip r:embed="rId5"/>
          <a:stretch/>
        </p:blipFill>
        <p:spPr>
          <a:xfrm>
            <a:off x="3773880" y="5415120"/>
            <a:ext cx="1267560" cy="1109520"/>
          </a:xfrm>
          <a:prstGeom prst="rect">
            <a:avLst/>
          </a:prstGeom>
          <a:ln>
            <a:noFill/>
          </a:ln>
        </p:spPr>
      </p:pic>
      <p:sp>
        <p:nvSpPr>
          <p:cNvPr id="838" name="CustomShape 15"/>
          <p:cNvSpPr/>
          <p:nvPr/>
        </p:nvSpPr>
        <p:spPr>
          <a:xfrm>
            <a:off x="6098760" y="5486400"/>
            <a:ext cx="218160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Could equally have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chosen circularly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solidFill>
                  <a:srgbClr val="009999"/>
                </a:solidFill>
                <a:latin typeface="Arial"/>
              </a:rPr>
              <a:t>polarized  states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39" name="Picture 186" descr="TP_tmp"/>
          <p:cNvPicPr/>
          <p:nvPr/>
        </p:nvPicPr>
        <p:blipFill>
          <a:blip r:embed="rId6"/>
          <a:stretch/>
        </p:blipFill>
        <p:spPr>
          <a:xfrm>
            <a:off x="644400" y="1092240"/>
            <a:ext cx="539280" cy="320760"/>
          </a:xfrm>
          <a:prstGeom prst="rect">
            <a:avLst/>
          </a:prstGeom>
          <a:ln>
            <a:noFill/>
          </a:ln>
        </p:spPr>
      </p:pic>
      <p:pic>
        <p:nvPicPr>
          <p:cNvPr id="840" name="Picture 189" descr="TP_tmp"/>
          <p:cNvPicPr/>
          <p:nvPr/>
        </p:nvPicPr>
        <p:blipFill>
          <a:blip r:embed="rId7"/>
          <a:stretch/>
        </p:blipFill>
        <p:spPr>
          <a:xfrm>
            <a:off x="1248120" y="333360"/>
            <a:ext cx="5822640" cy="1139760"/>
          </a:xfrm>
          <a:prstGeom prst="rect">
            <a:avLst/>
          </a:prstGeom>
          <a:ln>
            <a:noFill/>
          </a:ln>
        </p:spPr>
      </p:pic>
      <p:sp>
        <p:nvSpPr>
          <p:cNvPr id="841" name="CustomShape 16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" descr=""/>
          <p:cNvPicPr/>
          <p:nvPr/>
        </p:nvPicPr>
        <p:blipFill>
          <a:blip r:embed="rId1"/>
          <a:stretch/>
        </p:blipFill>
        <p:spPr>
          <a:xfrm>
            <a:off x="-29160" y="152280"/>
            <a:ext cx="9195840" cy="653112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0" y="260640"/>
            <a:ext cx="9036000" cy="935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8" name="CustomShape 2"/>
          <p:cNvSpPr/>
          <p:nvPr/>
        </p:nvSpPr>
        <p:spPr>
          <a:xfrm>
            <a:off x="288000" y="6156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843" name="CustomShape 2"/>
          <p:cNvSpPr/>
          <p:nvPr/>
        </p:nvSpPr>
        <p:spPr>
          <a:xfrm>
            <a:off x="6997680" y="6597720"/>
            <a:ext cx="21319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7E6A0A44-A2F4-4B38-8924-2D362EE97622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844" name="Picture 91" descr="TP_tmp"/>
          <p:cNvPicPr/>
          <p:nvPr/>
        </p:nvPicPr>
        <p:blipFill>
          <a:blip r:embed="rId1"/>
          <a:stretch/>
        </p:blipFill>
        <p:spPr>
          <a:xfrm>
            <a:off x="997560" y="4208400"/>
            <a:ext cx="6713640" cy="847800"/>
          </a:xfrm>
          <a:prstGeom prst="rect">
            <a:avLst/>
          </a:prstGeom>
          <a:ln>
            <a:noFill/>
          </a:ln>
        </p:spPr>
      </p:pic>
      <p:sp>
        <p:nvSpPr>
          <p:cNvPr id="845" name="CustomShape 3"/>
          <p:cNvSpPr/>
          <p:nvPr/>
        </p:nvSpPr>
        <p:spPr>
          <a:xfrm>
            <a:off x="826200" y="584280"/>
            <a:ext cx="71967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Previously with the example of a simple spin-less interaction we had: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46" name="CustomShape 4"/>
          <p:cNvSpPr/>
          <p:nvPr/>
        </p:nvSpPr>
        <p:spPr>
          <a:xfrm>
            <a:off x="451080" y="547560"/>
            <a:ext cx="2127600" cy="64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7" name="Group 5"/>
          <p:cNvGrpSpPr/>
          <p:nvPr/>
        </p:nvGrpSpPr>
        <p:grpSpPr>
          <a:xfrm>
            <a:off x="4658040" y="1346040"/>
            <a:ext cx="604800" cy="257400"/>
            <a:chOff x="4658040" y="1346040"/>
            <a:chExt cx="604800" cy="257400"/>
          </a:xfrm>
        </p:grpSpPr>
        <p:sp>
          <p:nvSpPr>
            <p:cNvPr id="848" name="Line 6"/>
            <p:cNvSpPr/>
            <p:nvPr/>
          </p:nvSpPr>
          <p:spPr>
            <a:xfrm>
              <a:off x="4658040" y="1347120"/>
              <a:ext cx="403560" cy="17064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Line 7"/>
            <p:cNvSpPr/>
            <p:nvPr/>
          </p:nvSpPr>
          <p:spPr>
            <a:xfrm>
              <a:off x="4658040" y="1346040"/>
              <a:ext cx="604800" cy="25740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50" name="CustomShape 8"/>
          <p:cNvSpPr/>
          <p:nvPr/>
        </p:nvSpPr>
        <p:spPr>
          <a:xfrm>
            <a:off x="4402080" y="1133640"/>
            <a:ext cx="2829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ff"/>
                </a:solidFill>
                <a:latin typeface="Palatino"/>
              </a:rPr>
              <a:t>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51" name="CustomShape 9"/>
          <p:cNvSpPr/>
          <p:nvPr/>
        </p:nvSpPr>
        <p:spPr>
          <a:xfrm>
            <a:off x="5845680" y="1133640"/>
            <a:ext cx="2736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ff"/>
                </a:solidFill>
                <a:latin typeface="Palatino"/>
              </a:rPr>
              <a:t>c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52" name="CustomShape 10"/>
          <p:cNvSpPr/>
          <p:nvPr/>
        </p:nvSpPr>
        <p:spPr>
          <a:xfrm>
            <a:off x="4375440" y="2478240"/>
            <a:ext cx="2858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0000"/>
                </a:solidFill>
                <a:latin typeface="Palatino"/>
              </a:rPr>
              <a:t>b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53" name="CustomShape 11"/>
          <p:cNvSpPr/>
          <p:nvPr/>
        </p:nvSpPr>
        <p:spPr>
          <a:xfrm>
            <a:off x="5858640" y="2451240"/>
            <a:ext cx="2952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ff0000"/>
                </a:solidFill>
                <a:latin typeface="Palatino"/>
              </a:rPr>
              <a:t>d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854" name="Group 12"/>
          <p:cNvGrpSpPr/>
          <p:nvPr/>
        </p:nvGrpSpPr>
        <p:grpSpPr>
          <a:xfrm>
            <a:off x="5264280" y="1346400"/>
            <a:ext cx="581400" cy="254160"/>
            <a:chOff x="5264280" y="1346400"/>
            <a:chExt cx="581400" cy="254160"/>
          </a:xfrm>
        </p:grpSpPr>
        <p:sp>
          <p:nvSpPr>
            <p:cNvPr id="855" name="Line 13"/>
            <p:cNvSpPr/>
            <p:nvPr/>
          </p:nvSpPr>
          <p:spPr>
            <a:xfrm flipV="1">
              <a:off x="5265000" y="1430640"/>
              <a:ext cx="387000" cy="16992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Line 14"/>
            <p:cNvSpPr/>
            <p:nvPr/>
          </p:nvSpPr>
          <p:spPr>
            <a:xfrm flipV="1">
              <a:off x="5264280" y="1346400"/>
              <a:ext cx="581400" cy="25344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7" name="Group 15"/>
          <p:cNvGrpSpPr/>
          <p:nvPr/>
        </p:nvGrpSpPr>
        <p:grpSpPr>
          <a:xfrm>
            <a:off x="5262840" y="2376360"/>
            <a:ext cx="604800" cy="257400"/>
            <a:chOff x="5262840" y="2376360"/>
            <a:chExt cx="604800" cy="257400"/>
          </a:xfrm>
        </p:grpSpPr>
        <p:sp>
          <p:nvSpPr>
            <p:cNvPr id="858" name="Line 16"/>
            <p:cNvSpPr/>
            <p:nvPr/>
          </p:nvSpPr>
          <p:spPr>
            <a:xfrm>
              <a:off x="5262840" y="2377440"/>
              <a:ext cx="403560" cy="17064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Line 17"/>
            <p:cNvSpPr/>
            <p:nvPr/>
          </p:nvSpPr>
          <p:spPr>
            <a:xfrm>
              <a:off x="5262840" y="2376360"/>
              <a:ext cx="604800" cy="25740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0" name="Group 18"/>
          <p:cNvGrpSpPr/>
          <p:nvPr/>
        </p:nvGrpSpPr>
        <p:grpSpPr>
          <a:xfrm>
            <a:off x="4669560" y="2374560"/>
            <a:ext cx="580320" cy="259560"/>
            <a:chOff x="4669560" y="2374560"/>
            <a:chExt cx="580320" cy="259560"/>
          </a:xfrm>
        </p:grpSpPr>
        <p:sp>
          <p:nvSpPr>
            <p:cNvPr id="861" name="Line 19"/>
            <p:cNvSpPr/>
            <p:nvPr/>
          </p:nvSpPr>
          <p:spPr>
            <a:xfrm flipV="1">
              <a:off x="4670280" y="2460600"/>
              <a:ext cx="386280" cy="17352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Line 20"/>
            <p:cNvSpPr/>
            <p:nvPr/>
          </p:nvSpPr>
          <p:spPr>
            <a:xfrm flipV="1">
              <a:off x="4669560" y="2374560"/>
              <a:ext cx="580320" cy="258840"/>
            </a:xfrm>
            <a:prstGeom prst="line">
              <a:avLst/>
            </a:prstGeom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63" name="Line 21"/>
          <p:cNvSpPr/>
          <p:nvPr/>
        </p:nvSpPr>
        <p:spPr>
          <a:xfrm>
            <a:off x="5263200" y="1603440"/>
            <a:ext cx="0" cy="771480"/>
          </a:xfrm>
          <a:prstGeom prst="line">
            <a:avLst/>
          </a:prstGeom>
          <a:ln w="223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64" name="Picture 22" descr="TP_tmp"/>
          <p:cNvPicPr/>
          <p:nvPr/>
        </p:nvPicPr>
        <p:blipFill>
          <a:blip r:embed="rId2"/>
          <a:stretch/>
        </p:blipFill>
        <p:spPr>
          <a:xfrm>
            <a:off x="5346360" y="1906560"/>
            <a:ext cx="210960" cy="181080"/>
          </a:xfrm>
          <a:prstGeom prst="rect">
            <a:avLst/>
          </a:prstGeom>
          <a:ln>
            <a:noFill/>
          </a:ln>
        </p:spPr>
      </p:pic>
      <p:sp>
        <p:nvSpPr>
          <p:cNvPr id="865" name="CustomShape 22"/>
          <p:cNvSpPr/>
          <p:nvPr/>
        </p:nvSpPr>
        <p:spPr>
          <a:xfrm>
            <a:off x="1559160" y="1162080"/>
            <a:ext cx="3564720" cy="544320"/>
          </a:xfrm>
          <a:custGeom>
            <a:avLst/>
            <a:gdLst/>
            <a:ahLst/>
            <a:rect l="l" t="t" r="r" b="b"/>
            <a:pathLst>
              <a:path w="2903" h="431">
                <a:moveTo>
                  <a:pt x="0" y="371"/>
                </a:moveTo>
                <a:cubicBezTo>
                  <a:pt x="49" y="310"/>
                  <a:pt x="98" y="249"/>
                  <a:pt x="272" y="189"/>
                </a:cubicBezTo>
                <a:cubicBezTo>
                  <a:pt x="446" y="129"/>
                  <a:pt x="775" y="16"/>
                  <a:pt x="1043" y="8"/>
                </a:cubicBezTo>
                <a:cubicBezTo>
                  <a:pt x="1311" y="0"/>
                  <a:pt x="1621" y="80"/>
                  <a:pt x="1882" y="144"/>
                </a:cubicBezTo>
                <a:cubicBezTo>
                  <a:pt x="2143" y="208"/>
                  <a:pt x="2438" y="355"/>
                  <a:pt x="2608" y="393"/>
                </a:cubicBezTo>
                <a:cubicBezTo>
                  <a:pt x="2778" y="431"/>
                  <a:pt x="2840" y="401"/>
                  <a:pt x="2903" y="371"/>
                </a:cubicBezTo>
              </a:path>
            </a:pathLst>
          </a:custGeom>
          <a:noFill/>
          <a:ln w="2232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Line 23"/>
          <p:cNvSpPr/>
          <p:nvPr/>
        </p:nvSpPr>
        <p:spPr>
          <a:xfrm flipV="1">
            <a:off x="5067720" y="1620720"/>
            <a:ext cx="111600" cy="28800"/>
          </a:xfrm>
          <a:prstGeom prst="line">
            <a:avLst/>
          </a:prstGeom>
          <a:ln w="22320">
            <a:solidFill>
              <a:srgbClr val="0000ff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Line 24"/>
          <p:cNvSpPr/>
          <p:nvPr/>
        </p:nvSpPr>
        <p:spPr>
          <a:xfrm>
            <a:off x="3758040" y="1955880"/>
            <a:ext cx="1395000" cy="380880"/>
          </a:xfrm>
          <a:prstGeom prst="line">
            <a:avLst/>
          </a:prstGeom>
          <a:ln w="22320">
            <a:solidFill>
              <a:srgbClr val="ff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25"/>
          <p:cNvSpPr/>
          <p:nvPr/>
        </p:nvSpPr>
        <p:spPr>
          <a:xfrm>
            <a:off x="2505600" y="1347840"/>
            <a:ext cx="2647440" cy="646200"/>
          </a:xfrm>
          <a:custGeom>
            <a:avLst/>
            <a:gdLst/>
            <a:ahLst/>
            <a:rect l="l" t="t" r="r" b="b"/>
            <a:pathLst>
              <a:path w="2154" h="511">
                <a:moveTo>
                  <a:pt x="0" y="170"/>
                </a:moveTo>
                <a:cubicBezTo>
                  <a:pt x="81" y="85"/>
                  <a:pt x="162" y="0"/>
                  <a:pt x="521" y="57"/>
                </a:cubicBezTo>
                <a:cubicBezTo>
                  <a:pt x="880" y="114"/>
                  <a:pt x="1517" y="312"/>
                  <a:pt x="2154" y="511"/>
                </a:cubicBezTo>
              </a:path>
            </a:pathLst>
          </a:custGeom>
          <a:noFill/>
          <a:ln w="22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Line 26"/>
          <p:cNvSpPr/>
          <p:nvPr/>
        </p:nvSpPr>
        <p:spPr>
          <a:xfrm>
            <a:off x="5067720" y="1963800"/>
            <a:ext cx="111240" cy="30240"/>
          </a:xfrm>
          <a:prstGeom prst="line">
            <a:avLst/>
          </a:prstGeom>
          <a:ln w="22320">
            <a:solidFill>
              <a:srgbClr val="000000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27"/>
          <p:cNvSpPr/>
          <p:nvPr/>
        </p:nvSpPr>
        <p:spPr>
          <a:xfrm>
            <a:off x="5235120" y="1563840"/>
            <a:ext cx="55800" cy="5688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28"/>
          <p:cNvSpPr/>
          <p:nvPr/>
        </p:nvSpPr>
        <p:spPr>
          <a:xfrm>
            <a:off x="5235120" y="2336760"/>
            <a:ext cx="55800" cy="5724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29"/>
          <p:cNvSpPr/>
          <p:nvPr/>
        </p:nvSpPr>
        <p:spPr>
          <a:xfrm>
            <a:off x="1343880" y="2189160"/>
            <a:ext cx="450360" cy="5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n-GB" sz="2800" spc="-1" strike="noStrike">
                <a:solidFill>
                  <a:srgbClr val="0000ff"/>
                </a:solidFill>
                <a:latin typeface="Palatino"/>
              </a:rPr>
              <a:t>g</a:t>
            </a:r>
            <a:r>
              <a:rPr b="0" i="1" lang="en-GB" sz="2800" spc="-1" strike="noStrike" baseline="-25000">
                <a:solidFill>
                  <a:srgbClr val="0000ff"/>
                </a:solidFill>
                <a:latin typeface="Palatino"/>
              </a:rPr>
              <a:t>a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73" name="CustomShape 30"/>
          <p:cNvSpPr/>
          <p:nvPr/>
        </p:nvSpPr>
        <p:spPr>
          <a:xfrm>
            <a:off x="2969640" y="2225520"/>
            <a:ext cx="455040" cy="5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n-GB" sz="2800" spc="-1" strike="noStrike">
                <a:solidFill>
                  <a:srgbClr val="ff0000"/>
                </a:solidFill>
                <a:latin typeface="Palatino"/>
              </a:rPr>
              <a:t>g</a:t>
            </a:r>
            <a:r>
              <a:rPr b="0" i="1" lang="en-GB" sz="2800" spc="-1" strike="noStrike" baseline="-25000">
                <a:solidFill>
                  <a:srgbClr val="ff0000"/>
                </a:solidFill>
                <a:latin typeface="Palatino"/>
              </a:rPr>
              <a:t>b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74" name="CustomShape 31"/>
          <p:cNvSpPr/>
          <p:nvPr/>
        </p:nvSpPr>
        <p:spPr>
          <a:xfrm rot="5400000">
            <a:off x="1298160" y="2003400"/>
            <a:ext cx="388080" cy="52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=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875" name="CustomShape 32"/>
          <p:cNvSpPr/>
          <p:nvPr/>
        </p:nvSpPr>
        <p:spPr>
          <a:xfrm rot="5400000">
            <a:off x="2941920" y="2017800"/>
            <a:ext cx="388080" cy="52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2800" spc="-1" strike="noStrike">
                <a:solidFill>
                  <a:srgbClr val="000000"/>
                </a:solidFill>
                <a:latin typeface="Arial"/>
              </a:rPr>
              <a:t>=</a:t>
            </a:r>
            <a:endParaRPr b="0" lang="es-ES" sz="2800" spc="-1" strike="noStrike">
              <a:latin typeface="Arial"/>
            </a:endParaRPr>
          </a:p>
        </p:txBody>
      </p:sp>
      <p:grpSp>
        <p:nvGrpSpPr>
          <p:cNvPr id="876" name="Group 33"/>
          <p:cNvGrpSpPr/>
          <p:nvPr/>
        </p:nvGrpSpPr>
        <p:grpSpPr>
          <a:xfrm>
            <a:off x="627480" y="2744640"/>
            <a:ext cx="5407920" cy="1465560"/>
            <a:chOff x="627480" y="2744640"/>
            <a:chExt cx="5407920" cy="1465560"/>
          </a:xfrm>
        </p:grpSpPr>
        <p:sp>
          <p:nvSpPr>
            <p:cNvPr id="877" name="CustomShape 34"/>
            <p:cNvSpPr/>
            <p:nvPr/>
          </p:nvSpPr>
          <p:spPr>
            <a:xfrm>
              <a:off x="627480" y="2744640"/>
              <a:ext cx="5407920" cy="1465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buClr>
                  <a:srgbClr val="ff0000"/>
                </a:buClr>
                <a:buFont typeface="Wingdings" charset="2"/>
                <a:buChar char=""/>
              </a:pPr>
              <a:r>
                <a:rPr b="0" lang="en-GB" sz="1800" spc="-1" strike="noStrike">
                  <a:latin typeface="Arial"/>
                </a:rPr>
                <a:t>In QED we could again go through the procedure </a:t>
              </a:r>
              <a:endParaRPr b="0" lang="es-ES" sz="1800" spc="-1" strike="noStrike">
                <a:latin typeface="Arial"/>
              </a:endParaRPr>
            </a:p>
            <a:p>
              <a:pPr/>
              <a:r>
                <a:rPr b="0" lang="en-GB" sz="1800" spc="-1" strike="noStrike">
                  <a:latin typeface="Arial"/>
                </a:rPr>
                <a:t>   </a:t>
              </a:r>
              <a:r>
                <a:rPr b="0" lang="en-GB" sz="1800" spc="-1" strike="noStrike">
                  <a:latin typeface="Arial"/>
                </a:rPr>
                <a:t>of summing the time-orderings using Dirac </a:t>
              </a:r>
              <a:endParaRPr b="0" lang="es-ES" sz="1800" spc="-1" strike="noStrike">
                <a:latin typeface="Arial"/>
              </a:endParaRPr>
            </a:p>
            <a:p>
              <a:pPr/>
              <a:r>
                <a:rPr b="0" lang="en-GB" sz="1800" spc="-1" strike="noStrike">
                  <a:latin typeface="Arial"/>
                </a:rPr>
                <a:t>   </a:t>
              </a:r>
              <a:r>
                <a:rPr b="0" lang="en-GB" sz="1800" spc="-1" strike="noStrike">
                  <a:latin typeface="Arial"/>
                </a:rPr>
                <a:t>spinors and the expression for      .  If we were </a:t>
              </a:r>
              <a:endParaRPr b="0" lang="es-ES" sz="1800" spc="-1" strike="noStrike">
                <a:latin typeface="Arial"/>
              </a:endParaRPr>
            </a:p>
            <a:p>
              <a:pPr/>
              <a:r>
                <a:rPr b="0" lang="en-GB" sz="1800" spc="-1" strike="noStrike">
                  <a:latin typeface="Arial"/>
                </a:rPr>
                <a:t>   </a:t>
              </a:r>
              <a:r>
                <a:rPr b="0" lang="en-GB" sz="1800" spc="-1" strike="noStrike">
                  <a:latin typeface="Arial"/>
                </a:rPr>
                <a:t>to do this, remembering to sum over all photon</a:t>
              </a:r>
              <a:endParaRPr b="0" lang="es-ES" sz="1800" spc="-1" strike="noStrike">
                <a:latin typeface="Arial"/>
              </a:endParaRPr>
            </a:p>
            <a:p>
              <a:pPr/>
              <a:r>
                <a:rPr b="0" lang="en-GB" sz="1800" spc="-1" strike="noStrike">
                  <a:latin typeface="Arial"/>
                </a:rPr>
                <a:t>   </a:t>
              </a:r>
              <a:r>
                <a:rPr b="0" lang="en-GB" sz="1800" spc="-1" strike="noStrike">
                  <a:latin typeface="Arial"/>
                </a:rPr>
                <a:t>polarizations, we would obtain: 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878" name="Picture 65" descr="TP_tmp"/>
            <p:cNvPicPr/>
            <p:nvPr/>
          </p:nvPicPr>
          <p:blipFill>
            <a:blip r:embed="rId3"/>
            <a:stretch/>
          </p:blipFill>
          <p:spPr>
            <a:xfrm>
              <a:off x="4168440" y="3394080"/>
              <a:ext cx="269280" cy="3204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79" name="Group 35"/>
          <p:cNvGrpSpPr/>
          <p:nvPr/>
        </p:nvGrpSpPr>
        <p:grpSpPr>
          <a:xfrm>
            <a:off x="6464520" y="2384280"/>
            <a:ext cx="2625120" cy="2054160"/>
            <a:chOff x="6464520" y="2384280"/>
            <a:chExt cx="2625120" cy="2054160"/>
          </a:xfrm>
        </p:grpSpPr>
        <p:sp>
          <p:nvSpPr>
            <p:cNvPr id="880" name="CustomShape 36"/>
            <p:cNvSpPr/>
            <p:nvPr/>
          </p:nvSpPr>
          <p:spPr>
            <a:xfrm>
              <a:off x="8480160" y="2527200"/>
              <a:ext cx="60948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spcBef>
                  <a:spcPts val="1562"/>
                </a:spcBef>
              </a:pPr>
              <a:r>
                <a:rPr b="0" lang="en-US" sz="2500" spc="-1" strike="noStrike">
                  <a:solidFill>
                    <a:srgbClr val="000000"/>
                  </a:solidFill>
                  <a:latin typeface="Arial"/>
                </a:rPr>
                <a:t>e</a:t>
              </a:r>
              <a:r>
                <a:rPr b="0" lang="en-US" sz="2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881" name="CustomShape 37"/>
            <p:cNvSpPr/>
            <p:nvPr/>
          </p:nvSpPr>
          <p:spPr>
            <a:xfrm>
              <a:off x="8470080" y="3960720"/>
              <a:ext cx="60912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i="1" lang="en-US" sz="25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</a:t>
              </a:r>
              <a:r>
                <a:rPr b="0" lang="en-US" sz="2500" spc="-1" strike="noStrike" baseline="4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grpSp>
          <p:nvGrpSpPr>
            <p:cNvPr id="882" name="Group 38"/>
            <p:cNvGrpSpPr/>
            <p:nvPr/>
          </p:nvGrpSpPr>
          <p:grpSpPr>
            <a:xfrm>
              <a:off x="6464520" y="2384280"/>
              <a:ext cx="2424240" cy="1992240"/>
              <a:chOff x="6464520" y="2384280"/>
              <a:chExt cx="2424240" cy="1992240"/>
            </a:xfrm>
          </p:grpSpPr>
          <p:grpSp>
            <p:nvGrpSpPr>
              <p:cNvPr id="883" name="Group 39"/>
              <p:cNvGrpSpPr/>
              <p:nvPr/>
            </p:nvGrpSpPr>
            <p:grpSpPr>
              <a:xfrm>
                <a:off x="6817320" y="2775960"/>
                <a:ext cx="861840" cy="278640"/>
                <a:chOff x="6817320" y="2775960"/>
                <a:chExt cx="861840" cy="278640"/>
              </a:xfrm>
            </p:grpSpPr>
            <p:sp>
              <p:nvSpPr>
                <p:cNvPr id="884" name="Line 40"/>
                <p:cNvSpPr/>
                <p:nvPr/>
              </p:nvSpPr>
              <p:spPr>
                <a:xfrm flipH="1" flipV="1">
                  <a:off x="7248240" y="2915280"/>
                  <a:ext cx="430920" cy="13932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5" name="Line 41"/>
                <p:cNvSpPr/>
                <p:nvPr/>
              </p:nvSpPr>
              <p:spPr>
                <a:xfrm>
                  <a:off x="6817320" y="2775960"/>
                  <a:ext cx="574920" cy="18576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arrow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86" name="Group 42"/>
              <p:cNvGrpSpPr/>
              <p:nvPr/>
            </p:nvGrpSpPr>
            <p:grpSpPr>
              <a:xfrm>
                <a:off x="7680960" y="2827800"/>
                <a:ext cx="853200" cy="234000"/>
                <a:chOff x="7680960" y="2827800"/>
                <a:chExt cx="853200" cy="234000"/>
              </a:xfrm>
            </p:grpSpPr>
            <p:sp>
              <p:nvSpPr>
                <p:cNvPr id="887" name="Line 43"/>
                <p:cNvSpPr/>
                <p:nvPr/>
              </p:nvSpPr>
              <p:spPr>
                <a:xfrm flipH="1">
                  <a:off x="8107200" y="2827800"/>
                  <a:ext cx="426960" cy="11700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88" name="Line 44"/>
                <p:cNvSpPr/>
                <p:nvPr/>
              </p:nvSpPr>
              <p:spPr>
                <a:xfrm flipV="1">
                  <a:off x="7680960" y="2905920"/>
                  <a:ext cx="569160" cy="15588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arrow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889" name="Group 45"/>
              <p:cNvGrpSpPr/>
              <p:nvPr/>
            </p:nvGrpSpPr>
            <p:grpSpPr>
              <a:xfrm>
                <a:off x="6809040" y="3924720"/>
                <a:ext cx="853200" cy="234000"/>
                <a:chOff x="6809040" y="3924720"/>
                <a:chExt cx="853200" cy="234000"/>
              </a:xfrm>
            </p:grpSpPr>
            <p:sp>
              <p:nvSpPr>
                <p:cNvPr id="890" name="Line 46"/>
                <p:cNvSpPr/>
                <p:nvPr/>
              </p:nvSpPr>
              <p:spPr>
                <a:xfrm flipH="1">
                  <a:off x="7235640" y="3924720"/>
                  <a:ext cx="426600" cy="11700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91" name="Line 47"/>
                <p:cNvSpPr/>
                <p:nvPr/>
              </p:nvSpPr>
              <p:spPr>
                <a:xfrm flipV="1">
                  <a:off x="6809040" y="4002840"/>
                  <a:ext cx="569520" cy="15588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arrow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892" name="CustomShape 48"/>
              <p:cNvSpPr/>
              <p:nvPr/>
            </p:nvSpPr>
            <p:spPr>
              <a:xfrm rot="16200000">
                <a:off x="7275960" y="3421440"/>
                <a:ext cx="847800" cy="144360"/>
              </a:xfrm>
              <a:custGeom>
                <a:avLst/>
                <a:gdLst/>
                <a:ahLst/>
                <a:rect l="l" t="t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893" name="Group 49"/>
              <p:cNvGrpSpPr/>
              <p:nvPr/>
            </p:nvGrpSpPr>
            <p:grpSpPr>
              <a:xfrm>
                <a:off x="7643880" y="3912480"/>
                <a:ext cx="861480" cy="278640"/>
                <a:chOff x="7643880" y="3912480"/>
                <a:chExt cx="861480" cy="278640"/>
              </a:xfrm>
            </p:grpSpPr>
            <p:sp>
              <p:nvSpPr>
                <p:cNvPr id="894" name="Line 50"/>
                <p:cNvSpPr/>
                <p:nvPr/>
              </p:nvSpPr>
              <p:spPr>
                <a:xfrm flipH="1" flipV="1">
                  <a:off x="8074440" y="4051800"/>
                  <a:ext cx="430920" cy="13932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895" name="Line 51"/>
                <p:cNvSpPr/>
                <p:nvPr/>
              </p:nvSpPr>
              <p:spPr>
                <a:xfrm>
                  <a:off x="7643880" y="3912480"/>
                  <a:ext cx="574560" cy="18576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arrow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896" name="CustomShape 52"/>
              <p:cNvSpPr/>
              <p:nvPr/>
            </p:nvSpPr>
            <p:spPr>
              <a:xfrm>
                <a:off x="6486120" y="2457360"/>
                <a:ext cx="609120" cy="47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spcBef>
                    <a:spcPts val="1562"/>
                  </a:spcBef>
                </a:pPr>
                <a:r>
                  <a:rPr b="0" lang="en-US" sz="25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r>
                  <a:rPr b="0" lang="en-US" sz="25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sp>
            <p:nvSpPr>
              <p:cNvPr id="897" name="CustomShape 53"/>
              <p:cNvSpPr/>
              <p:nvPr/>
            </p:nvSpPr>
            <p:spPr>
              <a:xfrm>
                <a:off x="6477480" y="3898800"/>
                <a:ext cx="609120" cy="47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lnSpc>
                    <a:spcPct val="100000"/>
                  </a:lnSpc>
                  <a:spcBef>
                    <a:spcPts val="1562"/>
                  </a:spcBef>
                </a:pPr>
                <a:r>
                  <a:rPr b="0" i="1" lang="en-US" sz="25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</a:t>
                </a:r>
                <a:r>
                  <a:rPr b="0" lang="en-US" sz="2500" spc="-1" strike="noStrike" baseline="4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pic>
            <p:nvPicPr>
              <p:cNvPr id="898" name="Picture 54" descr="TP_tmp"/>
              <p:cNvPicPr/>
              <p:nvPr/>
            </p:nvPicPr>
            <p:blipFill>
              <a:blip r:embed="rId4"/>
              <a:stretch/>
            </p:blipFill>
            <p:spPr>
              <a:xfrm>
                <a:off x="7025400" y="2469960"/>
                <a:ext cx="269280" cy="204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99" name="Picture 55" descr="TP_tmp"/>
              <p:cNvPicPr/>
              <p:nvPr/>
            </p:nvPicPr>
            <p:blipFill>
              <a:blip r:embed="rId5"/>
              <a:stretch/>
            </p:blipFill>
            <p:spPr>
              <a:xfrm>
                <a:off x="8125560" y="2469960"/>
                <a:ext cx="269280" cy="204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00" name="Picture 56" descr="TP_tmp"/>
              <p:cNvPicPr/>
              <p:nvPr/>
            </p:nvPicPr>
            <p:blipFill>
              <a:blip r:embed="rId6"/>
              <a:stretch/>
            </p:blipFill>
            <p:spPr>
              <a:xfrm>
                <a:off x="6975360" y="3682800"/>
                <a:ext cx="269640" cy="204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01" name="Picture 57" descr="TP_tmp"/>
              <p:cNvPicPr/>
              <p:nvPr/>
            </p:nvPicPr>
            <p:blipFill>
              <a:blip r:embed="rId7"/>
              <a:stretch/>
            </p:blipFill>
            <p:spPr>
              <a:xfrm>
                <a:off x="8100720" y="3719520"/>
                <a:ext cx="269280" cy="204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02" name="Picture 58" descr="TP_tmp"/>
              <p:cNvPicPr/>
              <p:nvPr/>
            </p:nvPicPr>
            <p:blipFill>
              <a:blip r:embed="rId8"/>
              <a:stretch/>
            </p:blipFill>
            <p:spPr>
              <a:xfrm>
                <a:off x="7645320" y="2692440"/>
                <a:ext cx="160560" cy="233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03" name="Picture 59" descr="TP_tmp"/>
              <p:cNvPicPr/>
              <p:nvPr/>
            </p:nvPicPr>
            <p:blipFill>
              <a:blip r:embed="rId9"/>
              <a:stretch/>
            </p:blipFill>
            <p:spPr>
              <a:xfrm>
                <a:off x="7573320" y="4083120"/>
                <a:ext cx="160920" cy="1746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904" name="CustomShape 54"/>
              <p:cNvSpPr/>
              <p:nvPr/>
            </p:nvSpPr>
            <p:spPr>
              <a:xfrm>
                <a:off x="7672680" y="2998800"/>
                <a:ext cx="99360" cy="108000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5" name="CustomShape 55"/>
              <p:cNvSpPr/>
              <p:nvPr/>
            </p:nvSpPr>
            <p:spPr>
              <a:xfrm>
                <a:off x="7607160" y="3898800"/>
                <a:ext cx="99360" cy="108000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6" name="CustomShape 56"/>
              <p:cNvSpPr/>
              <p:nvPr/>
            </p:nvSpPr>
            <p:spPr>
              <a:xfrm>
                <a:off x="6464520" y="2384280"/>
                <a:ext cx="2424240" cy="1981440"/>
              </a:xfrm>
              <a:prstGeom prst="rect">
                <a:avLst/>
              </a:prstGeom>
              <a:noFill/>
              <a:ln w="22320">
                <a:solidFill>
                  <a:srgbClr val="008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07" name="CustomShape 57"/>
          <p:cNvSpPr/>
          <p:nvPr/>
        </p:nvSpPr>
        <p:spPr>
          <a:xfrm rot="16200000">
            <a:off x="2662560" y="4031280"/>
            <a:ext cx="295200" cy="2259360"/>
          </a:xfrm>
          <a:custGeom>
            <a:avLst/>
            <a:gdLst/>
            <a:ahLst/>
            <a:rect l="0" t="0" r="r" b="b"/>
            <a:pathLst>
              <a:path w="821" h="6278">
                <a:moveTo>
                  <a:pt x="820" y="0"/>
                </a:moveTo>
                <a:cubicBezTo>
                  <a:pt x="615" y="0"/>
                  <a:pt x="410" y="261"/>
                  <a:pt x="410" y="523"/>
                </a:cubicBezTo>
                <a:lnTo>
                  <a:pt x="410" y="2615"/>
                </a:lnTo>
                <a:cubicBezTo>
                  <a:pt x="410" y="2876"/>
                  <a:pt x="205" y="3138"/>
                  <a:pt x="0" y="3138"/>
                </a:cubicBezTo>
                <a:cubicBezTo>
                  <a:pt x="205" y="3138"/>
                  <a:pt x="410" y="3400"/>
                  <a:pt x="410" y="3661"/>
                </a:cubicBezTo>
                <a:lnTo>
                  <a:pt x="410" y="5753"/>
                </a:lnTo>
                <a:cubicBezTo>
                  <a:pt x="410" y="6015"/>
                  <a:pt x="615" y="6277"/>
                  <a:pt x="820" y="6277"/>
                </a:cubicBezTo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58"/>
          <p:cNvSpPr/>
          <p:nvPr/>
        </p:nvSpPr>
        <p:spPr>
          <a:xfrm rot="16200000">
            <a:off x="6536880" y="3941640"/>
            <a:ext cx="189000" cy="2458440"/>
          </a:xfrm>
          <a:custGeom>
            <a:avLst/>
            <a:gdLst/>
            <a:ahLst/>
            <a:rect l="0" t="0" r="r" b="b"/>
            <a:pathLst>
              <a:path w="527" h="6831">
                <a:moveTo>
                  <a:pt x="526" y="0"/>
                </a:moveTo>
                <a:cubicBezTo>
                  <a:pt x="394" y="0"/>
                  <a:pt x="263" y="284"/>
                  <a:pt x="263" y="569"/>
                </a:cubicBezTo>
                <a:lnTo>
                  <a:pt x="263" y="2845"/>
                </a:lnTo>
                <a:cubicBezTo>
                  <a:pt x="263" y="3130"/>
                  <a:pt x="131" y="3415"/>
                  <a:pt x="0" y="3415"/>
                </a:cubicBezTo>
                <a:cubicBezTo>
                  <a:pt x="131" y="3415"/>
                  <a:pt x="263" y="3699"/>
                  <a:pt x="263" y="3984"/>
                </a:cubicBezTo>
                <a:lnTo>
                  <a:pt x="263" y="6260"/>
                </a:lnTo>
                <a:cubicBezTo>
                  <a:pt x="263" y="6545"/>
                  <a:pt x="394" y="6830"/>
                  <a:pt x="526" y="6830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59"/>
          <p:cNvSpPr/>
          <p:nvPr/>
        </p:nvSpPr>
        <p:spPr>
          <a:xfrm rot="16200000">
            <a:off x="4552200" y="4572720"/>
            <a:ext cx="204840" cy="1227600"/>
          </a:xfrm>
          <a:custGeom>
            <a:avLst/>
            <a:gdLst/>
            <a:ahLst/>
            <a:rect l="0" t="0" r="r" b="b"/>
            <a:pathLst>
              <a:path w="571" h="3412">
                <a:moveTo>
                  <a:pt x="570" y="0"/>
                </a:moveTo>
                <a:cubicBezTo>
                  <a:pt x="427" y="0"/>
                  <a:pt x="285" y="142"/>
                  <a:pt x="285" y="284"/>
                </a:cubicBezTo>
                <a:lnTo>
                  <a:pt x="285" y="1421"/>
                </a:lnTo>
                <a:cubicBezTo>
                  <a:pt x="285" y="1563"/>
                  <a:pt x="142" y="1705"/>
                  <a:pt x="0" y="1705"/>
                </a:cubicBezTo>
                <a:cubicBezTo>
                  <a:pt x="142" y="1705"/>
                  <a:pt x="285" y="1847"/>
                  <a:pt x="285" y="1989"/>
                </a:cubicBezTo>
                <a:lnTo>
                  <a:pt x="285" y="3126"/>
                </a:lnTo>
                <a:cubicBezTo>
                  <a:pt x="285" y="3268"/>
                  <a:pt x="427" y="3411"/>
                  <a:pt x="570" y="3411"/>
                </a:cubicBezTo>
              </a:path>
            </a:pathLst>
          </a:custGeom>
          <a:noFill/>
          <a:ln w="223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60"/>
          <p:cNvSpPr/>
          <p:nvPr/>
        </p:nvSpPr>
        <p:spPr>
          <a:xfrm>
            <a:off x="929160" y="5308560"/>
            <a:ext cx="1820520" cy="73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Interaction of </a:t>
            </a:r>
            <a:r>
              <a:rPr b="0" i="1" lang="en-GB" sz="2400" spc="-1" strike="noStrike">
                <a:solidFill>
                  <a:srgbClr val="000000"/>
                </a:solidFill>
                <a:latin typeface="Palatino"/>
              </a:rPr>
              <a:t>e</a:t>
            </a:r>
            <a:r>
              <a:rPr b="0" lang="en-GB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b="0" lang="en-GB" sz="1800" spc="-1" strike="noStrike">
                <a:latin typeface="Arial"/>
                <a:ea typeface="Arial"/>
              </a:rPr>
              <a:t>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  <a:ea typeface="Arial"/>
              </a:rPr>
              <a:t>with photon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11" name="CustomShape 61"/>
          <p:cNvSpPr/>
          <p:nvPr/>
        </p:nvSpPr>
        <p:spPr>
          <a:xfrm>
            <a:off x="6712920" y="5291280"/>
            <a:ext cx="1861920" cy="73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Interaction of </a:t>
            </a:r>
            <a:r>
              <a:rPr b="0" i="1" lang="en-GB" sz="2400" spc="-1" strike="noStrike">
                <a:solidFill>
                  <a:srgbClr val="000000"/>
                </a:solidFill>
                <a:latin typeface="Symbol"/>
                <a:ea typeface="Symbol"/>
              </a:rPr>
              <a:t></a:t>
            </a:r>
            <a:r>
              <a:rPr b="0" lang="en-GB" sz="2400" spc="-1" strike="noStrike" baseline="4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r>
              <a:rPr b="0" lang="en-GB" sz="1800" spc="-1" strike="noStrike">
                <a:latin typeface="Arial"/>
                <a:ea typeface="Arial"/>
              </a:rPr>
              <a:t>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  <a:ea typeface="Arial"/>
              </a:rPr>
              <a:t>with photon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12" name="CustomShape 62"/>
          <p:cNvSpPr/>
          <p:nvPr/>
        </p:nvSpPr>
        <p:spPr>
          <a:xfrm>
            <a:off x="3211200" y="5303880"/>
            <a:ext cx="312192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Massless photon propagator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summing over polarizations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13" name="CustomShape 63"/>
          <p:cNvSpPr/>
          <p:nvPr/>
        </p:nvSpPr>
        <p:spPr>
          <a:xfrm>
            <a:off x="7163280" y="6021360"/>
            <a:ext cx="843840" cy="91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64"/>
          <p:cNvSpPr/>
          <p:nvPr/>
        </p:nvSpPr>
        <p:spPr>
          <a:xfrm>
            <a:off x="750240" y="6200640"/>
            <a:ext cx="53618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All the physics of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QED</a:t>
            </a:r>
            <a:r>
              <a:rPr b="0" lang="en-GB" sz="1800" spc="-1" strike="noStrike">
                <a:latin typeface="Arial"/>
              </a:rPr>
              <a:t> is in the above expression !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15" name="Picture 90" descr="TP_tmp"/>
          <p:cNvPicPr/>
          <p:nvPr/>
        </p:nvPicPr>
        <p:blipFill>
          <a:blip r:embed="rId10"/>
          <a:stretch/>
        </p:blipFill>
        <p:spPr>
          <a:xfrm>
            <a:off x="582840" y="1577880"/>
            <a:ext cx="3119400" cy="587520"/>
          </a:xfrm>
          <a:prstGeom prst="rect">
            <a:avLst/>
          </a:prstGeom>
          <a:ln>
            <a:noFill/>
          </a:ln>
        </p:spPr>
      </p:pic>
      <p:sp>
        <p:nvSpPr>
          <p:cNvPr id="916" name="CustomShape 65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918" name="CustomShape 2"/>
          <p:cNvSpPr/>
          <p:nvPr/>
        </p:nvSpPr>
        <p:spPr>
          <a:xfrm>
            <a:off x="6997680" y="6597720"/>
            <a:ext cx="21319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9834A7FF-D343-4E29-AEF0-C8D8CAC6E5A2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919" name="CustomShape 3"/>
          <p:cNvSpPr/>
          <p:nvPr/>
        </p:nvSpPr>
        <p:spPr>
          <a:xfrm>
            <a:off x="360" y="496800"/>
            <a:ext cx="9142920" cy="212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0" name="Picture 176" descr="TP_tmp"/>
          <p:cNvPicPr/>
          <p:nvPr/>
        </p:nvPicPr>
        <p:blipFill>
          <a:blip r:embed="rId1"/>
          <a:stretch/>
        </p:blipFill>
        <p:spPr>
          <a:xfrm>
            <a:off x="1547280" y="3033720"/>
            <a:ext cx="6066000" cy="612720"/>
          </a:xfrm>
          <a:prstGeom prst="rect">
            <a:avLst/>
          </a:prstGeom>
          <a:ln>
            <a:noFill/>
          </a:ln>
        </p:spPr>
      </p:pic>
      <p:pic>
        <p:nvPicPr>
          <p:cNvPr id="921" name="Picture 139" descr="TP_tmp"/>
          <p:cNvPicPr/>
          <p:nvPr/>
        </p:nvPicPr>
        <p:blipFill>
          <a:blip r:embed="rId2"/>
          <a:stretch/>
        </p:blipFill>
        <p:spPr>
          <a:xfrm>
            <a:off x="3106080" y="2058840"/>
            <a:ext cx="2130120" cy="614520"/>
          </a:xfrm>
          <a:prstGeom prst="rect">
            <a:avLst/>
          </a:prstGeom>
          <a:ln>
            <a:noFill/>
          </a:ln>
        </p:spPr>
      </p:pic>
      <p:grpSp>
        <p:nvGrpSpPr>
          <p:cNvPr id="922" name="Group 4"/>
          <p:cNvGrpSpPr/>
          <p:nvPr/>
        </p:nvGrpSpPr>
        <p:grpSpPr>
          <a:xfrm>
            <a:off x="1216080" y="865080"/>
            <a:ext cx="6612480" cy="1123920"/>
            <a:chOff x="1216080" y="865080"/>
            <a:chExt cx="6612480" cy="1123920"/>
          </a:xfrm>
        </p:grpSpPr>
        <p:pic>
          <p:nvPicPr>
            <p:cNvPr id="923" name="Picture 144" descr="TP_tmp"/>
            <p:cNvPicPr/>
            <p:nvPr/>
          </p:nvPicPr>
          <p:blipFill>
            <a:blip r:embed="rId3"/>
            <a:stretch/>
          </p:blipFill>
          <p:spPr>
            <a:xfrm>
              <a:off x="2977560" y="879480"/>
              <a:ext cx="1265760" cy="110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4" name="Picture 147" descr="TP_tmp"/>
            <p:cNvPicPr/>
            <p:nvPr/>
          </p:nvPicPr>
          <p:blipFill>
            <a:blip r:embed="rId4"/>
            <a:stretch/>
          </p:blipFill>
          <p:spPr>
            <a:xfrm>
              <a:off x="1216080" y="873000"/>
              <a:ext cx="1265760" cy="110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5" name="Picture 149" descr="TP_tmp"/>
            <p:cNvPicPr/>
            <p:nvPr/>
          </p:nvPicPr>
          <p:blipFill>
            <a:blip r:embed="rId5"/>
            <a:stretch/>
          </p:blipFill>
          <p:spPr>
            <a:xfrm>
              <a:off x="4734000" y="873000"/>
              <a:ext cx="1266120" cy="110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6" name="Picture 151" descr="TP_tmp"/>
            <p:cNvPicPr/>
            <p:nvPr/>
          </p:nvPicPr>
          <p:blipFill>
            <a:blip r:embed="rId6"/>
            <a:stretch/>
          </p:blipFill>
          <p:spPr>
            <a:xfrm>
              <a:off x="6562440" y="865080"/>
              <a:ext cx="1266120" cy="1109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27" name="CustomShape 5"/>
          <p:cNvSpPr/>
          <p:nvPr/>
        </p:nvSpPr>
        <p:spPr>
          <a:xfrm>
            <a:off x="784080" y="182520"/>
            <a:ext cx="727308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The sum over the polarizations of the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 VIRTUAL</a:t>
            </a:r>
            <a:r>
              <a:rPr b="0" lang="en-GB" sz="1800" spc="-1" strike="noStrike">
                <a:latin typeface="Arial"/>
              </a:rPr>
              <a:t> photon has to include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 </a:t>
            </a:r>
            <a:r>
              <a:rPr b="0" lang="en-GB" sz="1800" spc="-1" strike="noStrike">
                <a:latin typeface="Arial"/>
              </a:rPr>
              <a:t>longitudinal and scalar contributions, i.e. 4 polarisation states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8" name="CustomShape 6"/>
          <p:cNvSpPr/>
          <p:nvPr/>
        </p:nvSpPr>
        <p:spPr>
          <a:xfrm>
            <a:off x="736560" y="2054160"/>
            <a:ext cx="12200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and gives: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9" name="CustomShape 7"/>
          <p:cNvSpPr/>
          <p:nvPr/>
        </p:nvSpPr>
        <p:spPr>
          <a:xfrm>
            <a:off x="900720" y="2673360"/>
            <a:ext cx="45439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and the invariant matrix element becomes: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30" name="CustomShape 8"/>
          <p:cNvSpPr/>
          <p:nvPr/>
        </p:nvSpPr>
        <p:spPr>
          <a:xfrm>
            <a:off x="829800" y="3573360"/>
            <a:ext cx="42537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Using the definition of the adjoint spinor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31" name="Picture 156" descr="TP_tmp"/>
          <p:cNvPicPr/>
          <p:nvPr/>
        </p:nvPicPr>
        <p:blipFill>
          <a:blip r:embed="rId7"/>
          <a:stretch/>
        </p:blipFill>
        <p:spPr>
          <a:xfrm>
            <a:off x="5460480" y="3610080"/>
            <a:ext cx="1104840" cy="320400"/>
          </a:xfrm>
          <a:prstGeom prst="rect">
            <a:avLst/>
          </a:prstGeom>
          <a:ln>
            <a:noFill/>
          </a:ln>
        </p:spPr>
      </p:pic>
      <p:sp>
        <p:nvSpPr>
          <p:cNvPr id="932" name="CustomShape 9"/>
          <p:cNvSpPr/>
          <p:nvPr/>
        </p:nvSpPr>
        <p:spPr>
          <a:xfrm>
            <a:off x="1648440" y="4017960"/>
            <a:ext cx="5548680" cy="72072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10"/>
          <p:cNvSpPr/>
          <p:nvPr/>
        </p:nvSpPr>
        <p:spPr>
          <a:xfrm>
            <a:off x="884880" y="4761000"/>
            <a:ext cx="710856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Wingdings" charset="2"/>
              <a:buChar char=""/>
            </a:pP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This is a remarkably simple expression ! It is shown in Appendix V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   </a:t>
            </a:r>
            <a:r>
              <a:rPr b="0" lang="en-GB" sz="1800" spc="-1" strike="noStrike">
                <a:latin typeface="Arial"/>
              </a:rPr>
              <a:t>of Handout 2 that                 transforms as a four vector. Writing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34" name="Picture 163" descr="TP_tmp"/>
          <p:cNvPicPr/>
          <p:nvPr/>
        </p:nvPicPr>
        <p:blipFill>
          <a:blip r:embed="rId8"/>
          <a:stretch/>
        </p:blipFill>
        <p:spPr>
          <a:xfrm>
            <a:off x="3009600" y="5084640"/>
            <a:ext cx="782280" cy="322560"/>
          </a:xfrm>
          <a:prstGeom prst="rect">
            <a:avLst/>
          </a:prstGeom>
          <a:ln>
            <a:noFill/>
          </a:ln>
        </p:spPr>
      </p:pic>
      <p:pic>
        <p:nvPicPr>
          <p:cNvPr id="935" name="Picture 171" descr="TP_tmp"/>
          <p:cNvPicPr/>
          <p:nvPr/>
        </p:nvPicPr>
        <p:blipFill>
          <a:blip r:embed="rId9"/>
          <a:stretch/>
        </p:blipFill>
        <p:spPr>
          <a:xfrm>
            <a:off x="1708200" y="5925960"/>
            <a:ext cx="1832760" cy="671760"/>
          </a:xfrm>
          <a:prstGeom prst="rect">
            <a:avLst/>
          </a:prstGeom>
          <a:ln>
            <a:noFill/>
          </a:ln>
        </p:spPr>
      </p:pic>
      <p:sp>
        <p:nvSpPr>
          <p:cNvPr id="936" name="CustomShape 11"/>
          <p:cNvSpPr/>
          <p:nvPr/>
        </p:nvSpPr>
        <p:spPr>
          <a:xfrm>
            <a:off x="4114800" y="6033960"/>
            <a:ext cx="3804840" cy="45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showing that </a:t>
            </a:r>
            <a:r>
              <a:rPr b="0" i="1" lang="en-GB" sz="2400" spc="-1" strike="noStrike">
                <a:solidFill>
                  <a:srgbClr val="000000"/>
                </a:solidFill>
                <a:latin typeface="Palatino"/>
              </a:rPr>
              <a:t>M</a:t>
            </a:r>
            <a:r>
              <a:rPr b="0" lang="en-GB" sz="1800" spc="-1" strike="noStrike">
                <a:latin typeface="Arial"/>
              </a:rPr>
              <a:t> is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Lorentz Invariant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37" name="CustomShape 12"/>
          <p:cNvSpPr/>
          <p:nvPr/>
        </p:nvSpPr>
        <p:spPr>
          <a:xfrm>
            <a:off x="6702480" y="2708280"/>
            <a:ext cx="2414880" cy="5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(end of non-examinable</a:t>
            </a:r>
            <a:endParaRPr b="0" lang="es-ES" sz="1600" spc="-1" strike="noStrike">
              <a:latin typeface="Arial"/>
            </a:endParaRPr>
          </a:p>
          <a:p>
            <a:pPr/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                           </a:t>
            </a:r>
            <a:r>
              <a:rPr b="0" lang="en-GB" sz="1600" spc="-1" strike="noStrike">
                <a:solidFill>
                  <a:srgbClr val="000000"/>
                </a:solidFill>
                <a:latin typeface="Arial"/>
              </a:rPr>
              <a:t>section)</a:t>
            </a:r>
            <a:endParaRPr b="0" lang="es-ES" sz="1600" spc="-1" strike="noStrike">
              <a:latin typeface="Arial"/>
            </a:endParaRPr>
          </a:p>
        </p:txBody>
      </p:sp>
      <p:pic>
        <p:nvPicPr>
          <p:cNvPr id="938" name="Picture 177" descr="TP_tmp"/>
          <p:cNvPicPr/>
          <p:nvPr/>
        </p:nvPicPr>
        <p:blipFill>
          <a:blip r:embed="rId10"/>
          <a:stretch/>
        </p:blipFill>
        <p:spPr>
          <a:xfrm>
            <a:off x="1713960" y="4089240"/>
            <a:ext cx="5446080" cy="613080"/>
          </a:xfrm>
          <a:prstGeom prst="rect">
            <a:avLst/>
          </a:prstGeom>
          <a:ln>
            <a:noFill/>
          </a:ln>
        </p:spPr>
      </p:pic>
      <p:pic>
        <p:nvPicPr>
          <p:cNvPr id="939" name="Picture 178" descr="TP_tmp"/>
          <p:cNvPicPr/>
          <p:nvPr/>
        </p:nvPicPr>
        <p:blipFill>
          <a:blip r:embed="rId11"/>
          <a:stretch/>
        </p:blipFill>
        <p:spPr>
          <a:xfrm>
            <a:off x="1781280" y="5529240"/>
            <a:ext cx="2291760" cy="351000"/>
          </a:xfrm>
          <a:prstGeom prst="rect">
            <a:avLst/>
          </a:prstGeom>
          <a:ln>
            <a:noFill/>
          </a:ln>
        </p:spPr>
      </p:pic>
      <p:pic>
        <p:nvPicPr>
          <p:cNvPr id="940" name="Picture 179" descr="TP_tmp"/>
          <p:cNvPicPr/>
          <p:nvPr/>
        </p:nvPicPr>
        <p:blipFill>
          <a:blip r:embed="rId12"/>
          <a:stretch/>
        </p:blipFill>
        <p:spPr>
          <a:xfrm>
            <a:off x="4571280" y="5494320"/>
            <a:ext cx="2293200" cy="351000"/>
          </a:xfrm>
          <a:prstGeom prst="rect">
            <a:avLst/>
          </a:prstGeom>
          <a:ln>
            <a:noFill/>
          </a:ln>
        </p:spPr>
      </p:pic>
      <p:sp>
        <p:nvSpPr>
          <p:cNvPr id="941" name="CustomShape 13"/>
          <p:cNvSpPr/>
          <p:nvPr/>
        </p:nvSpPr>
        <p:spPr>
          <a:xfrm>
            <a:off x="5931360" y="2019240"/>
            <a:ext cx="2721240" cy="5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ff9900"/>
            </a:solidFill>
            <a:custDash>
              <a:ds d="0" sp="0"/>
            </a:custDash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600" spc="-1" strike="noStrike">
                <a:solidFill>
                  <a:srgbClr val="800080"/>
                </a:solidFill>
                <a:latin typeface="Arial"/>
              </a:rPr>
              <a:t>This is not obvious – for the </a:t>
            </a:r>
            <a:endParaRPr b="0" lang="es-ES" sz="1600" spc="-1" strike="noStrike">
              <a:latin typeface="Arial"/>
            </a:endParaRPr>
          </a:p>
          <a:p>
            <a:pPr/>
            <a:r>
              <a:rPr b="0" lang="en-GB" sz="1600" spc="-1" strike="noStrike">
                <a:solidFill>
                  <a:srgbClr val="800080"/>
                </a:solidFill>
                <a:latin typeface="Arial"/>
              </a:rPr>
              <a:t>moment just take it on trust 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42" name="CustomShape 14"/>
          <p:cNvSpPr/>
          <p:nvPr/>
        </p:nvSpPr>
        <p:spPr>
          <a:xfrm>
            <a:off x="5734800" y="2054160"/>
            <a:ext cx="65880" cy="541440"/>
          </a:xfrm>
          <a:custGeom>
            <a:avLst/>
            <a:gdLst/>
            <a:ahLst/>
            <a:rect l="0" t="0" r="r" b="b"/>
            <a:pathLst>
              <a:path w="185" h="1506">
                <a:moveTo>
                  <a:pt x="184" y="0"/>
                </a:moveTo>
                <a:cubicBezTo>
                  <a:pt x="138" y="0"/>
                  <a:pt x="92" y="62"/>
                  <a:pt x="92" y="125"/>
                </a:cubicBezTo>
                <a:lnTo>
                  <a:pt x="92" y="627"/>
                </a:lnTo>
                <a:cubicBezTo>
                  <a:pt x="92" y="689"/>
                  <a:pt x="46" y="752"/>
                  <a:pt x="0" y="752"/>
                </a:cubicBezTo>
                <a:cubicBezTo>
                  <a:pt x="46" y="752"/>
                  <a:pt x="92" y="815"/>
                  <a:pt x="92" y="877"/>
                </a:cubicBezTo>
                <a:lnTo>
                  <a:pt x="92" y="1379"/>
                </a:lnTo>
                <a:cubicBezTo>
                  <a:pt x="92" y="1442"/>
                  <a:pt x="138" y="1505"/>
                  <a:pt x="184" y="1505"/>
                </a:cubicBezTo>
              </a:path>
            </a:pathLst>
          </a:custGeom>
          <a:noFill/>
          <a:ln w="22320">
            <a:solidFill>
              <a:srgbClr val="ff99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Line 15"/>
          <p:cNvSpPr/>
          <p:nvPr/>
        </p:nvSpPr>
        <p:spPr>
          <a:xfrm flipV="1">
            <a:off x="360" y="2673000"/>
            <a:ext cx="9142920" cy="36360"/>
          </a:xfrm>
          <a:prstGeom prst="line">
            <a:avLst/>
          </a:prstGeom>
          <a:ln w="19080">
            <a:solidFill>
              <a:srgbClr val="ff9900"/>
            </a:solidFill>
            <a:custDash>
              <a:ds d="0" sp="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16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946" name="CustomShape 2"/>
          <p:cNvSpPr/>
          <p:nvPr/>
        </p:nvSpPr>
        <p:spPr>
          <a:xfrm>
            <a:off x="6997680" y="6597720"/>
            <a:ext cx="21319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AFCC92AC-9E5D-4F1B-AB4E-227E413D3C19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947" name="TextShape 3"/>
          <p:cNvSpPr txBox="1"/>
          <p:nvPr/>
        </p:nvSpPr>
        <p:spPr>
          <a:xfrm>
            <a:off x="1186200" y="42480"/>
            <a:ext cx="6912720" cy="50652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>
            <a:noAutofit/>
          </a:bodyPr>
          <a:p>
            <a:pPr algn="ctr"/>
            <a:r>
              <a:rPr b="1" lang="en-GB" sz="3400" spc="-1" strike="noStrike">
                <a:solidFill>
                  <a:srgbClr val="ff3300"/>
                </a:solidFill>
                <a:latin typeface="Arial"/>
              </a:rPr>
              <a:t>Feynman Rules for QED</a:t>
            </a:r>
            <a:endParaRPr b="1" lang="es-ES" sz="3400" spc="-1" strike="noStrike">
              <a:solidFill>
                <a:srgbClr val="ff3300"/>
              </a:solidFill>
              <a:latin typeface="Arial"/>
            </a:endParaRPr>
          </a:p>
        </p:txBody>
      </p:sp>
      <p:sp>
        <p:nvSpPr>
          <p:cNvPr id="948" name="CustomShape 4"/>
          <p:cNvSpPr/>
          <p:nvPr/>
        </p:nvSpPr>
        <p:spPr>
          <a:xfrm>
            <a:off x="859680" y="692280"/>
            <a:ext cx="48528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It should be remembered that the expression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49" name="CustomShape 5"/>
          <p:cNvSpPr/>
          <p:nvPr/>
        </p:nvSpPr>
        <p:spPr>
          <a:xfrm>
            <a:off x="1112760" y="1773360"/>
            <a:ext cx="683172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hides a lot of complexity. We have summed over all possible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time-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orderings</a:t>
            </a:r>
            <a:r>
              <a:rPr b="0" lang="en-GB" sz="1800" spc="-1" strike="noStrike">
                <a:latin typeface="Arial"/>
              </a:rPr>
              <a:t> and summed over all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polarization states</a:t>
            </a:r>
            <a:r>
              <a:rPr b="0" lang="en-GB" sz="1800" spc="-1" strike="noStrike">
                <a:latin typeface="Arial"/>
              </a:rPr>
              <a:t> of the virtual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photon.  If we are then presented with a new Feynman diagram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950" name="Group 6"/>
          <p:cNvGrpSpPr/>
          <p:nvPr/>
        </p:nvGrpSpPr>
        <p:grpSpPr>
          <a:xfrm>
            <a:off x="883080" y="4357800"/>
            <a:ext cx="2662560" cy="1449000"/>
            <a:chOff x="883080" y="4357800"/>
            <a:chExt cx="2662560" cy="1449000"/>
          </a:xfrm>
        </p:grpSpPr>
        <p:sp>
          <p:nvSpPr>
            <p:cNvPr id="951" name="CustomShape 7"/>
            <p:cNvSpPr/>
            <p:nvPr/>
          </p:nvSpPr>
          <p:spPr>
            <a:xfrm rot="21546000">
              <a:off x="1702440" y="5070240"/>
              <a:ext cx="838080" cy="150480"/>
            </a:xfrm>
            <a:custGeom>
              <a:avLst/>
              <a:gdLst/>
              <a:ahLst/>
              <a:rect l="l" t="t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CustomShape 8"/>
            <p:cNvSpPr/>
            <p:nvPr/>
          </p:nvSpPr>
          <p:spPr>
            <a:xfrm>
              <a:off x="883080" y="5329080"/>
              <a:ext cx="60984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spcBef>
                  <a:spcPts val="1562"/>
                </a:spcBef>
              </a:pPr>
              <a:r>
                <a:rPr b="0" lang="en-US" sz="2500" spc="-1" strike="noStrike">
                  <a:solidFill>
                    <a:srgbClr val="000000"/>
                  </a:solidFill>
                  <a:latin typeface="Arial"/>
                </a:rPr>
                <a:t>e</a:t>
              </a:r>
              <a:r>
                <a:rPr b="0" lang="en-US" sz="2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953" name="CustomShape 9"/>
            <p:cNvSpPr/>
            <p:nvPr/>
          </p:nvSpPr>
          <p:spPr>
            <a:xfrm>
              <a:off x="2902320" y="5292360"/>
              <a:ext cx="60948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n-US" sz="25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</a:t>
              </a:r>
              <a:r>
                <a:rPr b="0" lang="en-US" sz="2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954" name="CustomShape 10"/>
            <p:cNvSpPr/>
            <p:nvPr/>
          </p:nvSpPr>
          <p:spPr>
            <a:xfrm>
              <a:off x="886320" y="4404960"/>
              <a:ext cx="60948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spcBef>
                  <a:spcPts val="1562"/>
                </a:spcBef>
              </a:pPr>
              <a:r>
                <a:rPr b="0" lang="en-US" sz="2500" spc="-1" strike="noStrike">
                  <a:solidFill>
                    <a:srgbClr val="000000"/>
                  </a:solidFill>
                  <a:latin typeface="Arial"/>
                </a:rPr>
                <a:t>e</a:t>
              </a:r>
              <a:r>
                <a:rPr b="0" lang="en-US" sz="2500" spc="-1" strike="noStrike" baseline="30000">
                  <a:solidFill>
                    <a:srgbClr val="000000"/>
                  </a:solidFill>
                  <a:latin typeface="Arial"/>
                </a:rPr>
                <a:t>+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955" name="CustomShape 11"/>
            <p:cNvSpPr/>
            <p:nvPr/>
          </p:nvSpPr>
          <p:spPr>
            <a:xfrm>
              <a:off x="2936160" y="4357800"/>
              <a:ext cx="60948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n-US" sz="25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</a:t>
              </a:r>
              <a:r>
                <a:rPr b="0" lang="en-US" sz="2500" spc="-1" strike="noStrike" baseline="30000">
                  <a:solidFill>
                    <a:srgbClr val="000000"/>
                  </a:solidFill>
                  <a:latin typeface="Symbol"/>
                  <a:ea typeface="Symbol"/>
                </a:rPr>
                <a:t>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956" name="CustomShape 12"/>
            <p:cNvSpPr/>
            <p:nvPr/>
          </p:nvSpPr>
          <p:spPr>
            <a:xfrm>
              <a:off x="1979280" y="4528800"/>
              <a:ext cx="38088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n-US" sz="2500" spc="-1" strike="noStrike">
                  <a:solidFill>
                    <a:srgbClr val="ff0000"/>
                  </a:solidFill>
                  <a:latin typeface="Symbol"/>
                  <a:ea typeface="Symbol"/>
                </a:rPr>
                <a:t></a:t>
              </a:r>
              <a:endParaRPr b="0" lang="es-ES" sz="2500" spc="-1" strike="noStrike">
                <a:latin typeface="Arial"/>
              </a:endParaRPr>
            </a:p>
          </p:txBody>
        </p:sp>
        <p:grpSp>
          <p:nvGrpSpPr>
            <p:cNvPr id="957" name="Group 13"/>
            <p:cNvGrpSpPr/>
            <p:nvPr/>
          </p:nvGrpSpPr>
          <p:grpSpPr>
            <a:xfrm>
              <a:off x="1236960" y="5148000"/>
              <a:ext cx="456840" cy="456480"/>
              <a:chOff x="1236960" y="5148000"/>
              <a:chExt cx="456840" cy="456480"/>
            </a:xfrm>
          </p:grpSpPr>
          <p:sp>
            <p:nvSpPr>
              <p:cNvPr id="958" name="Line 14"/>
              <p:cNvSpPr/>
              <p:nvPr/>
            </p:nvSpPr>
            <p:spPr>
              <a:xfrm flipH="1">
                <a:off x="1465560" y="5148000"/>
                <a:ext cx="228240" cy="22824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9" name="Line 15"/>
              <p:cNvSpPr/>
              <p:nvPr/>
            </p:nvSpPr>
            <p:spPr>
              <a:xfrm flipV="1">
                <a:off x="1236960" y="5299920"/>
                <a:ext cx="304920" cy="30456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arrow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60" name="Group 16"/>
            <p:cNvGrpSpPr/>
            <p:nvPr/>
          </p:nvGrpSpPr>
          <p:grpSpPr>
            <a:xfrm>
              <a:off x="1243800" y="4692240"/>
              <a:ext cx="456480" cy="454680"/>
              <a:chOff x="1243800" y="4692240"/>
              <a:chExt cx="456480" cy="454680"/>
            </a:xfrm>
          </p:grpSpPr>
          <p:sp>
            <p:nvSpPr>
              <p:cNvPr id="961" name="Line 17"/>
              <p:cNvSpPr/>
              <p:nvPr/>
            </p:nvSpPr>
            <p:spPr>
              <a:xfrm>
                <a:off x="1243800" y="4692240"/>
                <a:ext cx="228240" cy="22752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2" name="Line 18"/>
              <p:cNvSpPr/>
              <p:nvPr/>
            </p:nvSpPr>
            <p:spPr>
              <a:xfrm flipH="1" flipV="1">
                <a:off x="1395720" y="4843440"/>
                <a:ext cx="304560" cy="30348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arrow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63" name="Group 19"/>
            <p:cNvGrpSpPr/>
            <p:nvPr/>
          </p:nvGrpSpPr>
          <p:grpSpPr>
            <a:xfrm>
              <a:off x="2540160" y="4700520"/>
              <a:ext cx="456480" cy="454680"/>
              <a:chOff x="2540160" y="4700520"/>
              <a:chExt cx="456480" cy="454680"/>
            </a:xfrm>
          </p:grpSpPr>
          <p:sp>
            <p:nvSpPr>
              <p:cNvPr id="964" name="Line 20"/>
              <p:cNvSpPr/>
              <p:nvPr/>
            </p:nvSpPr>
            <p:spPr>
              <a:xfrm flipV="1">
                <a:off x="2540160" y="4927680"/>
                <a:ext cx="228240" cy="22752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5" name="Line 21"/>
              <p:cNvSpPr/>
              <p:nvPr/>
            </p:nvSpPr>
            <p:spPr>
              <a:xfrm flipH="1">
                <a:off x="2692080" y="4700520"/>
                <a:ext cx="304560" cy="30348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arrow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66" name="Group 22"/>
            <p:cNvGrpSpPr/>
            <p:nvPr/>
          </p:nvGrpSpPr>
          <p:grpSpPr>
            <a:xfrm>
              <a:off x="2540880" y="5130360"/>
              <a:ext cx="456480" cy="456480"/>
              <a:chOff x="2540880" y="5130360"/>
              <a:chExt cx="456480" cy="456480"/>
            </a:xfrm>
          </p:grpSpPr>
          <p:sp>
            <p:nvSpPr>
              <p:cNvPr id="967" name="Line 23"/>
              <p:cNvSpPr/>
              <p:nvPr/>
            </p:nvSpPr>
            <p:spPr>
              <a:xfrm flipH="1" flipV="1">
                <a:off x="2769120" y="5358600"/>
                <a:ext cx="228240" cy="22824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8" name="Line 24"/>
              <p:cNvSpPr/>
              <p:nvPr/>
            </p:nvSpPr>
            <p:spPr>
              <a:xfrm>
                <a:off x="2540880" y="5130360"/>
                <a:ext cx="304920" cy="30456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arrow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969" name="CustomShape 25"/>
          <p:cNvSpPr/>
          <p:nvPr/>
        </p:nvSpPr>
        <p:spPr>
          <a:xfrm>
            <a:off x="1163160" y="2638440"/>
            <a:ext cx="713304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>
                <a:latin typeface="Arial"/>
              </a:rPr>
              <a:t>we don</a:t>
            </a:r>
            <a:r>
              <a:rPr b="0" lang="ja-JP" sz="1800" spc="-1" strike="noStrike">
                <a:latin typeface="Arial"/>
              </a:rPr>
              <a:t>’</a:t>
            </a:r>
            <a:r>
              <a:rPr b="0" lang="en-GB" sz="1800" spc="-1" strike="noStrike">
                <a:latin typeface="Arial"/>
              </a:rPr>
              <a:t>t want to go through the full calculation again.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Fortunately this isn</a:t>
            </a:r>
            <a:r>
              <a:rPr b="0" lang="ja-JP" sz="1800" spc="-1" strike="noStrike">
                <a:latin typeface="Arial"/>
              </a:rPr>
              <a:t>’</a:t>
            </a:r>
            <a:r>
              <a:rPr b="0" lang="en-GB" sz="1800" spc="-1" strike="noStrike">
                <a:latin typeface="Arial"/>
              </a:rPr>
              <a:t>t necessary – can just write down matrix element 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using a set of simple rules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70" name="CustomShape 26"/>
          <p:cNvSpPr/>
          <p:nvPr/>
        </p:nvSpPr>
        <p:spPr>
          <a:xfrm>
            <a:off x="3677400" y="3932280"/>
            <a:ext cx="24638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 u="sng">
                <a:solidFill>
                  <a:srgbClr val="000000"/>
                </a:solidFill>
                <a:uFillTx/>
                <a:latin typeface="Arial"/>
              </a:rPr>
              <a:t>Basic Feynman Rules: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71" name="CustomShape 27"/>
          <p:cNvSpPr/>
          <p:nvPr/>
        </p:nvSpPr>
        <p:spPr>
          <a:xfrm>
            <a:off x="3574800" y="4329000"/>
            <a:ext cx="50637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1247"/>
              </a:spcBef>
              <a:buSzPct val="114466"/>
              <a:buBlip>
                <a:blip r:embed="rId1"/>
              </a:buBlip>
            </a:pPr>
            <a:r>
              <a:rPr b="0" lang="en-US" sz="1800" spc="-1" strike="noStrike">
                <a:latin typeface="Arial"/>
              </a:rPr>
              <a:t>   </a:t>
            </a:r>
            <a:r>
              <a:rPr b="0" lang="en-US" sz="1800" spc="-1" strike="noStrike">
                <a:latin typeface="Arial"/>
              </a:rPr>
              <a:t>Propagator factor for each internal line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72" name="CustomShape 28"/>
          <p:cNvSpPr/>
          <p:nvPr/>
        </p:nvSpPr>
        <p:spPr>
          <a:xfrm>
            <a:off x="4172760" y="5265720"/>
            <a:ext cx="47822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r">
              <a:lnSpc>
                <a:spcPct val="100000"/>
              </a:lnSpc>
              <a:spcBef>
                <a:spcPts val="1123"/>
              </a:spcBef>
            </a:pPr>
            <a:r>
              <a:rPr b="0" lang="en-US" sz="1800" spc="-1" strike="noStrike">
                <a:solidFill>
                  <a:srgbClr val="800080"/>
                </a:solidFill>
                <a:latin typeface="Arial"/>
              </a:rPr>
              <a:t>(i.e. each real incoming or outgoing particle)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73" name="CustomShape 29"/>
          <p:cNvSpPr/>
          <p:nvPr/>
        </p:nvSpPr>
        <p:spPr>
          <a:xfrm>
            <a:off x="4842000" y="4653000"/>
            <a:ext cx="35838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r">
              <a:spcBef>
                <a:spcPts val="1123"/>
              </a:spcBef>
            </a:pPr>
            <a:r>
              <a:rPr b="0" lang="en-US" sz="1800" spc="-1" strike="noStrike">
                <a:solidFill>
                  <a:srgbClr val="800080"/>
                </a:solidFill>
                <a:latin typeface="Arial"/>
              </a:rPr>
              <a:t>(i.e. each internal virtual particle)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74" name="CustomShape 30"/>
          <p:cNvSpPr/>
          <p:nvPr/>
        </p:nvSpPr>
        <p:spPr>
          <a:xfrm>
            <a:off x="3574800" y="4940280"/>
            <a:ext cx="50637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1247"/>
              </a:spcBef>
              <a:buSzPct val="114466"/>
              <a:buBlip>
                <a:blip r:embed="rId2"/>
              </a:buBlip>
            </a:pPr>
            <a:r>
              <a:rPr b="0" lang="en-US" sz="1800" spc="-1" strike="noStrike">
                <a:latin typeface="Arial"/>
              </a:rPr>
              <a:t>   </a:t>
            </a:r>
            <a:r>
              <a:rPr b="0" lang="en-US" sz="1800" spc="-1" strike="noStrike">
                <a:latin typeface="Arial"/>
              </a:rPr>
              <a:t>Dirac Spinor for each external line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75" name="CustomShape 31"/>
          <p:cNvSpPr/>
          <p:nvPr/>
        </p:nvSpPr>
        <p:spPr>
          <a:xfrm>
            <a:off x="3574800" y="5553000"/>
            <a:ext cx="506376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spcBef>
                <a:spcPts val="1247"/>
              </a:spcBef>
              <a:buSzPct val="114466"/>
              <a:buBlip>
                <a:blip r:embed="rId3"/>
              </a:buBlip>
            </a:pPr>
            <a:r>
              <a:rPr b="0" lang="en-US" sz="1800" spc="-1" strike="noStrike">
                <a:latin typeface="Arial"/>
              </a:rPr>
              <a:t>   </a:t>
            </a:r>
            <a:r>
              <a:rPr b="0" lang="en-US" sz="1800" spc="-1" strike="noStrike">
                <a:latin typeface="Arial"/>
              </a:rPr>
              <a:t>Vertex factor for each vertex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76" name="Picture 48" descr="TP_tmp"/>
          <p:cNvPicPr/>
          <p:nvPr/>
        </p:nvPicPr>
        <p:blipFill>
          <a:blip r:embed="rId4"/>
          <a:stretch/>
        </p:blipFill>
        <p:spPr>
          <a:xfrm>
            <a:off x="1882440" y="1125360"/>
            <a:ext cx="5446080" cy="613080"/>
          </a:xfrm>
          <a:prstGeom prst="rect">
            <a:avLst/>
          </a:prstGeom>
          <a:ln>
            <a:noFill/>
          </a:ln>
        </p:spPr>
      </p:pic>
      <p:sp>
        <p:nvSpPr>
          <p:cNvPr id="977" name="CustomShape 32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979" name="CustomShape 2"/>
          <p:cNvSpPr/>
          <p:nvPr/>
        </p:nvSpPr>
        <p:spPr>
          <a:xfrm>
            <a:off x="6997680" y="6597720"/>
            <a:ext cx="21319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7BBD97FA-CFF0-491A-A74B-1DAEC535F92F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980" name="CustomShape 3"/>
          <p:cNvSpPr/>
          <p:nvPr/>
        </p:nvSpPr>
        <p:spPr>
          <a:xfrm>
            <a:off x="1186560" y="7920"/>
            <a:ext cx="6912720" cy="50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/>
            <a:r>
              <a:rPr b="0" lang="en-GB" sz="3000" spc="-1" strike="noStrike">
                <a:solidFill>
                  <a:srgbClr val="ff3300"/>
                </a:solidFill>
                <a:latin typeface="Arial"/>
              </a:rPr>
              <a:t>Basic Rules for QED</a:t>
            </a:r>
            <a:endParaRPr b="0" lang="es-ES" sz="3000" spc="-1" strike="noStrike">
              <a:latin typeface="Arial"/>
            </a:endParaRPr>
          </a:p>
        </p:txBody>
      </p:sp>
      <p:grpSp>
        <p:nvGrpSpPr>
          <p:cNvPr id="981" name="Group 4"/>
          <p:cNvGrpSpPr/>
          <p:nvPr/>
        </p:nvGrpSpPr>
        <p:grpSpPr>
          <a:xfrm>
            <a:off x="390960" y="584280"/>
            <a:ext cx="6847200" cy="2801880"/>
            <a:chOff x="390960" y="584280"/>
            <a:chExt cx="6847200" cy="2801880"/>
          </a:xfrm>
        </p:grpSpPr>
        <p:sp>
          <p:nvSpPr>
            <p:cNvPr id="982" name="CustomShape 5"/>
            <p:cNvSpPr/>
            <p:nvPr/>
          </p:nvSpPr>
          <p:spPr>
            <a:xfrm>
              <a:off x="2420640" y="1346040"/>
              <a:ext cx="246132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247"/>
                </a:spcBef>
              </a:pPr>
              <a:r>
                <a:rPr b="0" lang="en-US" sz="1800" spc="-1" strike="noStrike">
                  <a:latin typeface="Arial"/>
                </a:rPr>
                <a:t>outgoing particle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83" name="CustomShape 6"/>
            <p:cNvSpPr/>
            <p:nvPr/>
          </p:nvSpPr>
          <p:spPr>
            <a:xfrm>
              <a:off x="2420640" y="2108160"/>
              <a:ext cx="294768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247"/>
                </a:spcBef>
              </a:pPr>
              <a:r>
                <a:rPr b="0" lang="en-US" sz="1800" spc="-1" strike="noStrike">
                  <a:latin typeface="Arial"/>
                </a:rPr>
                <a:t>outgoing antiparticle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84" name="CustomShape 7"/>
            <p:cNvSpPr/>
            <p:nvPr/>
          </p:nvSpPr>
          <p:spPr>
            <a:xfrm>
              <a:off x="2420640" y="1743120"/>
              <a:ext cx="294768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247"/>
                </a:spcBef>
              </a:pPr>
              <a:r>
                <a:rPr b="0" lang="en-US" sz="1800" spc="-1" strike="noStrike">
                  <a:latin typeface="Arial"/>
                </a:rPr>
                <a:t>incoming antiparticle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85" name="CustomShape 8"/>
            <p:cNvSpPr/>
            <p:nvPr/>
          </p:nvSpPr>
          <p:spPr>
            <a:xfrm>
              <a:off x="2139120" y="1057320"/>
              <a:ext cx="210960" cy="1447920"/>
            </a:xfrm>
            <a:custGeom>
              <a:avLst/>
              <a:gdLst/>
              <a:ahLst/>
              <a:rect l="0" t="0" r="r" b="b"/>
              <a:pathLst>
                <a:path w="588" h="4024">
                  <a:moveTo>
                    <a:pt x="587" y="0"/>
                  </a:moveTo>
                  <a:cubicBezTo>
                    <a:pt x="440" y="0"/>
                    <a:pt x="293" y="167"/>
                    <a:pt x="293" y="335"/>
                  </a:cubicBezTo>
                  <a:lnTo>
                    <a:pt x="293" y="1676"/>
                  </a:lnTo>
                  <a:cubicBezTo>
                    <a:pt x="293" y="1843"/>
                    <a:pt x="146" y="2011"/>
                    <a:pt x="0" y="2011"/>
                  </a:cubicBezTo>
                  <a:cubicBezTo>
                    <a:pt x="146" y="2011"/>
                    <a:pt x="293" y="2179"/>
                    <a:pt x="293" y="2346"/>
                  </a:cubicBezTo>
                  <a:lnTo>
                    <a:pt x="293" y="3687"/>
                  </a:lnTo>
                  <a:cubicBezTo>
                    <a:pt x="293" y="3855"/>
                    <a:pt x="440" y="4023"/>
                    <a:pt x="587" y="4023"/>
                  </a:cubicBezTo>
                </a:path>
              </a:pathLst>
            </a:custGeom>
            <a:noFill/>
            <a:ln w="1908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6" name="CustomShape 9"/>
            <p:cNvSpPr/>
            <p:nvPr/>
          </p:nvSpPr>
          <p:spPr>
            <a:xfrm>
              <a:off x="2420640" y="981000"/>
              <a:ext cx="246132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247"/>
                </a:spcBef>
              </a:pPr>
              <a:r>
                <a:rPr b="0" lang="en-US" sz="1800" spc="-1" strike="noStrike">
                  <a:latin typeface="Arial"/>
                </a:rPr>
                <a:t>incoming particle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87" name="Line 10"/>
            <p:cNvSpPr/>
            <p:nvPr/>
          </p:nvSpPr>
          <p:spPr>
            <a:xfrm>
              <a:off x="6376320" y="1209600"/>
              <a:ext cx="773640" cy="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Line 11"/>
            <p:cNvSpPr/>
            <p:nvPr/>
          </p:nvSpPr>
          <p:spPr>
            <a:xfrm>
              <a:off x="6728040" y="1209600"/>
              <a:ext cx="140760" cy="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tailEnd len="lg" type="arrow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CustomShape 12"/>
            <p:cNvSpPr/>
            <p:nvPr/>
          </p:nvSpPr>
          <p:spPr>
            <a:xfrm>
              <a:off x="7149960" y="1152360"/>
              <a:ext cx="88200" cy="10656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Line 13"/>
            <p:cNvSpPr/>
            <p:nvPr/>
          </p:nvSpPr>
          <p:spPr>
            <a:xfrm>
              <a:off x="6376320" y="1565280"/>
              <a:ext cx="844200" cy="1584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Line 14"/>
            <p:cNvSpPr/>
            <p:nvPr/>
          </p:nvSpPr>
          <p:spPr>
            <a:xfrm>
              <a:off x="6728040" y="1574640"/>
              <a:ext cx="140760" cy="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tailEnd len="lg" type="arrow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15"/>
            <p:cNvSpPr/>
            <p:nvPr/>
          </p:nvSpPr>
          <p:spPr>
            <a:xfrm>
              <a:off x="6359040" y="1517760"/>
              <a:ext cx="87840" cy="10620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Line 16"/>
            <p:cNvSpPr/>
            <p:nvPr/>
          </p:nvSpPr>
          <p:spPr>
            <a:xfrm>
              <a:off x="6376320" y="1955880"/>
              <a:ext cx="773640" cy="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Line 17"/>
            <p:cNvSpPr/>
            <p:nvPr/>
          </p:nvSpPr>
          <p:spPr>
            <a:xfrm>
              <a:off x="6728040" y="1955880"/>
              <a:ext cx="140760" cy="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headEnd len="lg" type="arrow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CustomShape 18"/>
            <p:cNvSpPr/>
            <p:nvPr/>
          </p:nvSpPr>
          <p:spPr>
            <a:xfrm>
              <a:off x="7149960" y="1898640"/>
              <a:ext cx="88200" cy="10620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Line 19"/>
            <p:cNvSpPr/>
            <p:nvPr/>
          </p:nvSpPr>
          <p:spPr>
            <a:xfrm>
              <a:off x="6376320" y="2352600"/>
              <a:ext cx="844200" cy="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Line 20"/>
            <p:cNvSpPr/>
            <p:nvPr/>
          </p:nvSpPr>
          <p:spPr>
            <a:xfrm>
              <a:off x="6728040" y="2352600"/>
              <a:ext cx="140760" cy="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headEnd len="lg" type="arrow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CustomShape 21"/>
            <p:cNvSpPr/>
            <p:nvPr/>
          </p:nvSpPr>
          <p:spPr>
            <a:xfrm>
              <a:off x="6376320" y="2303640"/>
              <a:ext cx="88200" cy="10620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CustomShape 22"/>
            <p:cNvSpPr/>
            <p:nvPr/>
          </p:nvSpPr>
          <p:spPr>
            <a:xfrm>
              <a:off x="1014120" y="1514520"/>
              <a:ext cx="10548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247"/>
                </a:spcBef>
              </a:pPr>
              <a:r>
                <a:rPr b="0" lang="en-US" sz="1800" spc="-1" strike="noStrike">
                  <a:latin typeface="Arial"/>
                </a:rPr>
                <a:t>spin 1/2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00" name="CustomShape 23"/>
            <p:cNvSpPr/>
            <p:nvPr/>
          </p:nvSpPr>
          <p:spPr>
            <a:xfrm>
              <a:off x="2139120" y="2678040"/>
              <a:ext cx="210960" cy="685800"/>
            </a:xfrm>
            <a:custGeom>
              <a:avLst/>
              <a:gdLst/>
              <a:ahLst/>
              <a:rect l="0" t="0" r="r" b="b"/>
              <a:pathLst>
                <a:path w="588" h="1907">
                  <a:moveTo>
                    <a:pt x="587" y="0"/>
                  </a:moveTo>
                  <a:cubicBezTo>
                    <a:pt x="440" y="0"/>
                    <a:pt x="293" y="79"/>
                    <a:pt x="293" y="158"/>
                  </a:cubicBezTo>
                  <a:lnTo>
                    <a:pt x="293" y="794"/>
                  </a:lnTo>
                  <a:cubicBezTo>
                    <a:pt x="293" y="873"/>
                    <a:pt x="146" y="953"/>
                    <a:pt x="0" y="953"/>
                  </a:cubicBezTo>
                  <a:cubicBezTo>
                    <a:pt x="146" y="953"/>
                    <a:pt x="293" y="1032"/>
                    <a:pt x="293" y="1111"/>
                  </a:cubicBezTo>
                  <a:lnTo>
                    <a:pt x="293" y="1747"/>
                  </a:lnTo>
                  <a:cubicBezTo>
                    <a:pt x="293" y="1826"/>
                    <a:pt x="440" y="1906"/>
                    <a:pt x="587" y="1906"/>
                  </a:cubicBezTo>
                </a:path>
              </a:pathLst>
            </a:custGeom>
            <a:noFill/>
            <a:ln w="1908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CustomShape 24"/>
            <p:cNvSpPr/>
            <p:nvPr/>
          </p:nvSpPr>
          <p:spPr>
            <a:xfrm>
              <a:off x="7149960" y="2773440"/>
              <a:ext cx="88200" cy="1062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25"/>
            <p:cNvSpPr/>
            <p:nvPr/>
          </p:nvSpPr>
          <p:spPr>
            <a:xfrm>
              <a:off x="1014120" y="2830680"/>
              <a:ext cx="10548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247"/>
                </a:spcBef>
              </a:pPr>
              <a:r>
                <a:rPr b="0" lang="en-US" sz="1800" spc="-1" strike="noStrike">
                  <a:latin typeface="Arial"/>
                </a:rPr>
                <a:t>spin 1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03" name="CustomShape 26"/>
            <p:cNvSpPr/>
            <p:nvPr/>
          </p:nvSpPr>
          <p:spPr>
            <a:xfrm>
              <a:off x="2420640" y="2967120"/>
              <a:ext cx="246132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247"/>
                </a:spcBef>
              </a:pPr>
              <a:r>
                <a:rPr b="0" lang="en-US" sz="1800" spc="-1" strike="noStrike">
                  <a:latin typeface="Arial"/>
                </a:rPr>
                <a:t>outgoing photon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04" name="CustomShape 27"/>
            <p:cNvSpPr/>
            <p:nvPr/>
          </p:nvSpPr>
          <p:spPr>
            <a:xfrm>
              <a:off x="6367680" y="3147840"/>
              <a:ext cx="87840" cy="1065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CustomShape 28"/>
            <p:cNvSpPr/>
            <p:nvPr/>
          </p:nvSpPr>
          <p:spPr>
            <a:xfrm>
              <a:off x="2420640" y="2602080"/>
              <a:ext cx="246132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247"/>
                </a:spcBef>
              </a:pPr>
              <a:r>
                <a:rPr b="0" lang="en-US" sz="1800" spc="-1" strike="noStrike">
                  <a:latin typeface="Arial"/>
                </a:rPr>
                <a:t>incoming photon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06" name="CustomShape 29"/>
            <p:cNvSpPr/>
            <p:nvPr/>
          </p:nvSpPr>
          <p:spPr>
            <a:xfrm>
              <a:off x="6376320" y="2754360"/>
              <a:ext cx="773640" cy="152280"/>
            </a:xfrm>
            <a:custGeom>
              <a:avLst/>
              <a:gdLst/>
              <a:ahLst/>
              <a:rect l="l" t="t" r="r" b="b"/>
              <a:pathLst>
                <a:path w="2537" h="680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25" y="336"/>
                    <a:pt x="2537" y="305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CustomShape 30"/>
            <p:cNvSpPr/>
            <p:nvPr/>
          </p:nvSpPr>
          <p:spPr>
            <a:xfrm>
              <a:off x="6446880" y="3135240"/>
              <a:ext cx="773640" cy="152640"/>
            </a:xfrm>
            <a:custGeom>
              <a:avLst/>
              <a:gdLst/>
              <a:ahLst/>
              <a:rect l="l" t="t" r="r" b="b"/>
              <a:pathLst>
                <a:path w="2537" h="680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25" y="336"/>
                    <a:pt x="2537" y="305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8" name="CustomShape 31"/>
            <p:cNvSpPr/>
            <p:nvPr/>
          </p:nvSpPr>
          <p:spPr>
            <a:xfrm>
              <a:off x="390960" y="584280"/>
              <a:ext cx="422892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500"/>
                </a:spcBef>
                <a:buSzPct val="114466"/>
                <a:buBlip>
                  <a:blip r:embed="rId1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</a:rPr>
                <a:t> </a:t>
              </a:r>
              <a:r>
                <a:rPr b="0" lang="en-GB" sz="2400" spc="-1" strike="noStrike">
                  <a:solidFill>
                    <a:srgbClr val="000000"/>
                  </a:solidFill>
                  <a:latin typeface="Arial"/>
                </a:rPr>
                <a:t>External Lines</a:t>
              </a:r>
              <a:endParaRPr b="0" lang="es-ES" sz="2400" spc="-1" strike="noStrike">
                <a:latin typeface="Arial"/>
              </a:endParaRPr>
            </a:p>
          </p:txBody>
        </p:sp>
        <p:pic>
          <p:nvPicPr>
            <p:cNvPr id="1009" name="Picture 125" descr="TP_tmp"/>
            <p:cNvPicPr/>
            <p:nvPr/>
          </p:nvPicPr>
          <p:blipFill>
            <a:blip r:embed="rId2"/>
            <a:stretch/>
          </p:blipFill>
          <p:spPr>
            <a:xfrm>
              <a:off x="5104440" y="1027080"/>
              <a:ext cx="530640" cy="349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0" name="Picture 128" descr="TP_tmp"/>
            <p:cNvPicPr/>
            <p:nvPr/>
          </p:nvPicPr>
          <p:blipFill>
            <a:blip r:embed="rId3"/>
            <a:stretch/>
          </p:blipFill>
          <p:spPr>
            <a:xfrm>
              <a:off x="5069520" y="1413000"/>
              <a:ext cx="559800" cy="350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1" name="Picture 130" descr="TP_tmp"/>
            <p:cNvPicPr/>
            <p:nvPr/>
          </p:nvPicPr>
          <p:blipFill>
            <a:blip r:embed="rId4"/>
            <a:stretch/>
          </p:blipFill>
          <p:spPr>
            <a:xfrm>
              <a:off x="5103360" y="1817640"/>
              <a:ext cx="530280" cy="351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2" name="Picture 132" descr="TP_tmp"/>
            <p:cNvPicPr/>
            <p:nvPr/>
          </p:nvPicPr>
          <p:blipFill>
            <a:blip r:embed="rId5"/>
            <a:stretch/>
          </p:blipFill>
          <p:spPr>
            <a:xfrm>
              <a:off x="5103360" y="2214720"/>
              <a:ext cx="530280" cy="350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3" name="Picture 136" descr="TP_tmp"/>
            <p:cNvPicPr/>
            <p:nvPr/>
          </p:nvPicPr>
          <p:blipFill>
            <a:blip r:embed="rId6"/>
            <a:stretch/>
          </p:blipFill>
          <p:spPr>
            <a:xfrm>
              <a:off x="5069520" y="3033720"/>
              <a:ext cx="826560" cy="352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4" name="Picture 137" descr="TP_tmp"/>
            <p:cNvPicPr/>
            <p:nvPr/>
          </p:nvPicPr>
          <p:blipFill>
            <a:blip r:embed="rId7"/>
            <a:stretch/>
          </p:blipFill>
          <p:spPr>
            <a:xfrm>
              <a:off x="5069520" y="2646360"/>
              <a:ext cx="678240" cy="351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15" name="Group 32"/>
          <p:cNvGrpSpPr/>
          <p:nvPr/>
        </p:nvGrpSpPr>
        <p:grpSpPr>
          <a:xfrm>
            <a:off x="404280" y="3321000"/>
            <a:ext cx="7009560" cy="1711440"/>
            <a:chOff x="404280" y="3321000"/>
            <a:chExt cx="7009560" cy="1711440"/>
          </a:xfrm>
        </p:grpSpPr>
        <p:sp>
          <p:nvSpPr>
            <p:cNvPr id="1016" name="CustomShape 33"/>
            <p:cNvSpPr/>
            <p:nvPr/>
          </p:nvSpPr>
          <p:spPr>
            <a:xfrm>
              <a:off x="404280" y="3321000"/>
              <a:ext cx="544752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500"/>
                </a:spcBef>
                <a:buSzPct val="114466"/>
                <a:buBlip>
                  <a:blip r:embed="rId8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</a:rPr>
                <a:t> </a:t>
              </a:r>
              <a:r>
                <a:rPr b="0" lang="en-GB" sz="2400" spc="-1" strike="noStrike">
                  <a:solidFill>
                    <a:srgbClr val="000000"/>
                  </a:solidFill>
                  <a:latin typeface="Arial"/>
                </a:rPr>
                <a:t>Internal Lines (propagators)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1017" name="CustomShape 34"/>
            <p:cNvSpPr/>
            <p:nvPr/>
          </p:nvSpPr>
          <p:spPr>
            <a:xfrm>
              <a:off x="6383880" y="3971880"/>
              <a:ext cx="87840" cy="1065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35"/>
            <p:cNvSpPr/>
            <p:nvPr/>
          </p:nvSpPr>
          <p:spPr>
            <a:xfrm>
              <a:off x="6463080" y="3959280"/>
              <a:ext cx="773640" cy="152280"/>
            </a:xfrm>
            <a:custGeom>
              <a:avLst/>
              <a:gdLst/>
              <a:ahLst/>
              <a:rect l="l" t="t" r="r" b="b"/>
              <a:pathLst>
                <a:path w="2537" h="680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25" y="336"/>
                    <a:pt x="2537" y="305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CustomShape 36"/>
            <p:cNvSpPr/>
            <p:nvPr/>
          </p:nvSpPr>
          <p:spPr>
            <a:xfrm>
              <a:off x="7182360" y="3970440"/>
              <a:ext cx="87840" cy="1062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CustomShape 37"/>
            <p:cNvSpPr/>
            <p:nvPr/>
          </p:nvSpPr>
          <p:spPr>
            <a:xfrm>
              <a:off x="6166440" y="3594240"/>
              <a:ext cx="3117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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21" name="CustomShape 38"/>
            <p:cNvSpPr/>
            <p:nvPr/>
          </p:nvSpPr>
          <p:spPr>
            <a:xfrm>
              <a:off x="7114320" y="3592440"/>
              <a:ext cx="29952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i="1" lang="en-GB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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22" name="CustomShape 39"/>
            <p:cNvSpPr/>
            <p:nvPr/>
          </p:nvSpPr>
          <p:spPr>
            <a:xfrm>
              <a:off x="1049040" y="3789360"/>
              <a:ext cx="237672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247"/>
                </a:spcBef>
              </a:pPr>
              <a:r>
                <a:rPr b="0" lang="en-US" sz="1800" spc="-1" strike="noStrike">
                  <a:latin typeface="Arial"/>
                </a:rPr>
                <a:t>spin 1          photon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23" name="CustomShape 40"/>
            <p:cNvSpPr/>
            <p:nvPr/>
          </p:nvSpPr>
          <p:spPr>
            <a:xfrm>
              <a:off x="1049040" y="4330800"/>
              <a:ext cx="30564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247"/>
                </a:spcBef>
              </a:pPr>
              <a:r>
                <a:rPr b="0" lang="en-US" sz="1800" spc="-1" strike="noStrike">
                  <a:latin typeface="Arial"/>
                </a:rPr>
                <a:t>spin 1/2       fermion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24" name="Line 41"/>
            <p:cNvSpPr/>
            <p:nvPr/>
          </p:nvSpPr>
          <p:spPr>
            <a:xfrm>
              <a:off x="6398280" y="4678200"/>
              <a:ext cx="774000" cy="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CustomShape 42"/>
            <p:cNvSpPr/>
            <p:nvPr/>
          </p:nvSpPr>
          <p:spPr>
            <a:xfrm>
              <a:off x="7172280" y="4621320"/>
              <a:ext cx="87840" cy="10620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CustomShape 43"/>
            <p:cNvSpPr/>
            <p:nvPr/>
          </p:nvSpPr>
          <p:spPr>
            <a:xfrm>
              <a:off x="6344280" y="4619520"/>
              <a:ext cx="88200" cy="106560"/>
            </a:xfrm>
            <a:prstGeom prst="ellipse">
              <a:avLst/>
            </a:prstGeom>
            <a:solidFill>
              <a:srgbClr val="0000ff"/>
            </a:solidFill>
            <a:ln w="936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27" name="Picture 139" descr="TP_tmp"/>
            <p:cNvPicPr/>
            <p:nvPr/>
          </p:nvPicPr>
          <p:blipFill>
            <a:blip r:embed="rId9"/>
            <a:stretch/>
          </p:blipFill>
          <p:spPr>
            <a:xfrm>
              <a:off x="5069880" y="3587760"/>
              <a:ext cx="730800" cy="704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8" name="Picture 143" descr="TP_tmp"/>
            <p:cNvPicPr/>
            <p:nvPr/>
          </p:nvPicPr>
          <p:blipFill>
            <a:blip r:embed="rId10"/>
            <a:stretch/>
          </p:blipFill>
          <p:spPr>
            <a:xfrm>
              <a:off x="4836600" y="4329000"/>
              <a:ext cx="1296720" cy="703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29" name="Group 44"/>
          <p:cNvGrpSpPr/>
          <p:nvPr/>
        </p:nvGrpSpPr>
        <p:grpSpPr>
          <a:xfrm>
            <a:off x="352800" y="4868640"/>
            <a:ext cx="8138160" cy="1081080"/>
            <a:chOff x="352800" y="4868640"/>
            <a:chExt cx="8138160" cy="1081080"/>
          </a:xfrm>
        </p:grpSpPr>
        <p:sp>
          <p:nvSpPr>
            <p:cNvPr id="1030" name="CustomShape 45"/>
            <p:cNvSpPr/>
            <p:nvPr/>
          </p:nvSpPr>
          <p:spPr>
            <a:xfrm>
              <a:off x="352800" y="4903920"/>
              <a:ext cx="544680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500"/>
                </a:spcBef>
                <a:buSzPct val="114466"/>
                <a:buBlip>
                  <a:blip r:embed="rId11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</a:rPr>
                <a:t> </a:t>
              </a:r>
              <a:r>
                <a:rPr b="0" lang="en-GB" sz="2400" spc="-1" strike="noStrike">
                  <a:solidFill>
                    <a:srgbClr val="000000"/>
                  </a:solidFill>
                  <a:latin typeface="Arial"/>
                </a:rPr>
                <a:t>Vertex Factors</a:t>
              </a:r>
              <a:endParaRPr b="0" lang="es-ES" sz="2400" spc="-1" strike="noStrike">
                <a:latin typeface="Arial"/>
              </a:endParaRPr>
            </a:p>
          </p:txBody>
        </p:sp>
        <p:grpSp>
          <p:nvGrpSpPr>
            <p:cNvPr id="1031" name="Group 46"/>
            <p:cNvGrpSpPr/>
            <p:nvPr/>
          </p:nvGrpSpPr>
          <p:grpSpPr>
            <a:xfrm>
              <a:off x="6330960" y="5048280"/>
              <a:ext cx="997200" cy="797040"/>
              <a:chOff x="6330960" y="5048280"/>
              <a:chExt cx="997200" cy="797040"/>
            </a:xfrm>
          </p:grpSpPr>
          <p:sp>
            <p:nvSpPr>
              <p:cNvPr id="1032" name="CustomShape 47"/>
              <p:cNvSpPr/>
              <p:nvPr/>
            </p:nvSpPr>
            <p:spPr>
              <a:xfrm rot="16200000">
                <a:off x="6553800" y="5503320"/>
                <a:ext cx="532080" cy="151920"/>
              </a:xfrm>
              <a:custGeom>
                <a:avLst/>
                <a:gdLst/>
                <a:ahLst/>
                <a:rect l="l" t="t" r="r" b="b"/>
                <a:pathLst>
                  <a:path w="2537" h="680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25" y="336"/>
                      <a:pt x="2537" y="305"/>
                    </a:cubicBezTo>
                  </a:path>
                </a:pathLst>
              </a:cu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3" name="Line 48"/>
              <p:cNvSpPr/>
              <p:nvPr/>
            </p:nvSpPr>
            <p:spPr>
              <a:xfrm>
                <a:off x="6330960" y="5048280"/>
                <a:ext cx="499320" cy="2649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4" name="Line 49"/>
              <p:cNvSpPr/>
              <p:nvPr/>
            </p:nvSpPr>
            <p:spPr>
              <a:xfrm flipV="1">
                <a:off x="6828840" y="5060880"/>
                <a:ext cx="499320" cy="2397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5" name="CustomShape 50"/>
              <p:cNvSpPr/>
              <p:nvPr/>
            </p:nvSpPr>
            <p:spPr>
              <a:xfrm>
                <a:off x="6775920" y="5241960"/>
                <a:ext cx="87840" cy="106200"/>
              </a:xfrm>
              <a:prstGeom prst="ellipse">
                <a:avLst/>
              </a:prstGeom>
              <a:solidFill>
                <a:srgbClr val="008000"/>
              </a:solidFill>
              <a:ln w="93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36" name="Group 51"/>
            <p:cNvGrpSpPr/>
            <p:nvPr/>
          </p:nvGrpSpPr>
          <p:grpSpPr>
            <a:xfrm>
              <a:off x="7756560" y="4868640"/>
              <a:ext cx="734400" cy="1081080"/>
              <a:chOff x="7756560" y="4868640"/>
              <a:chExt cx="734400" cy="1081080"/>
            </a:xfrm>
          </p:grpSpPr>
          <p:sp>
            <p:nvSpPr>
              <p:cNvPr id="1037" name="CustomShape 52"/>
              <p:cNvSpPr/>
              <p:nvPr/>
            </p:nvSpPr>
            <p:spPr>
              <a:xfrm rot="10800000">
                <a:off x="8000280" y="5337000"/>
                <a:ext cx="490680" cy="165240"/>
              </a:xfrm>
              <a:custGeom>
                <a:avLst/>
                <a:gdLst/>
                <a:ahLst/>
                <a:rect l="l" t="t" r="r" b="b"/>
                <a:pathLst>
                  <a:path w="2537" h="680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25" y="336"/>
                      <a:pt x="2537" y="305"/>
                    </a:cubicBezTo>
                  </a:path>
                </a:pathLst>
              </a:cu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8" name="Line 53"/>
              <p:cNvSpPr/>
              <p:nvPr/>
            </p:nvSpPr>
            <p:spPr>
              <a:xfrm flipV="1">
                <a:off x="7756560" y="5408640"/>
                <a:ext cx="244080" cy="54108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9" name="Line 54"/>
              <p:cNvSpPr/>
              <p:nvPr/>
            </p:nvSpPr>
            <p:spPr>
              <a:xfrm flipH="1" flipV="1">
                <a:off x="7767360" y="4868640"/>
                <a:ext cx="221040" cy="54144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0" name="CustomShape 55"/>
              <p:cNvSpPr/>
              <p:nvPr/>
            </p:nvSpPr>
            <p:spPr>
              <a:xfrm rot="16200000">
                <a:off x="7935840" y="5370480"/>
                <a:ext cx="95400" cy="97920"/>
              </a:xfrm>
              <a:prstGeom prst="ellipse">
                <a:avLst/>
              </a:prstGeom>
              <a:solidFill>
                <a:srgbClr val="008000"/>
              </a:solidFill>
              <a:ln w="936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41" name="CustomShape 56"/>
            <p:cNvSpPr/>
            <p:nvPr/>
          </p:nvSpPr>
          <p:spPr>
            <a:xfrm>
              <a:off x="1050120" y="5227560"/>
              <a:ext cx="4053240" cy="459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247"/>
                </a:spcBef>
              </a:pPr>
              <a:r>
                <a:rPr b="0" lang="en-US" sz="1800" spc="-1" strike="noStrike">
                  <a:latin typeface="Arial"/>
                </a:rPr>
                <a:t>spin 1/2       fermion (charge 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-|</a:t>
              </a:r>
              <a:r>
                <a:rPr b="0" i="1" lang="en-US" sz="2400" spc="-1" strike="noStrike">
                  <a:solidFill>
                    <a:srgbClr val="000000"/>
                  </a:solidFill>
                  <a:latin typeface="Times New Roman"/>
                </a:rPr>
                <a:t>e</a:t>
              </a:r>
              <a:r>
                <a:rPr b="0" lang="en-US" sz="1800" spc="-1" strike="noStrike">
                  <a:solidFill>
                    <a:srgbClr val="000000"/>
                  </a:solidFill>
                  <a:latin typeface="Arial"/>
                </a:rPr>
                <a:t>|</a:t>
              </a:r>
              <a:r>
                <a:rPr b="0" lang="en-US" sz="1800" spc="-1" strike="noStrike">
                  <a:latin typeface="Arial"/>
                </a:rPr>
                <a:t>)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42" name="CustomShape 57"/>
            <p:cNvSpPr/>
            <p:nvPr/>
          </p:nvSpPr>
          <p:spPr>
            <a:xfrm>
              <a:off x="434520" y="4898880"/>
              <a:ext cx="167040" cy="39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43" name="Picture 145" descr="TP_tmp"/>
            <p:cNvPicPr/>
            <p:nvPr/>
          </p:nvPicPr>
          <p:blipFill>
            <a:blip r:embed="rId12"/>
            <a:stretch/>
          </p:blipFill>
          <p:spPr>
            <a:xfrm>
              <a:off x="5169600" y="5280120"/>
              <a:ext cx="459720" cy="3222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44" name="Group 58"/>
          <p:cNvGrpSpPr/>
          <p:nvPr/>
        </p:nvGrpSpPr>
        <p:grpSpPr>
          <a:xfrm>
            <a:off x="352800" y="5805360"/>
            <a:ext cx="7009560" cy="520560"/>
            <a:chOff x="352800" y="5805360"/>
            <a:chExt cx="7009560" cy="520560"/>
          </a:xfrm>
        </p:grpSpPr>
        <p:sp>
          <p:nvSpPr>
            <p:cNvPr id="1045" name="CustomShape 59"/>
            <p:cNvSpPr/>
            <p:nvPr/>
          </p:nvSpPr>
          <p:spPr>
            <a:xfrm>
              <a:off x="352800" y="5805360"/>
              <a:ext cx="7009560" cy="520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500"/>
                </a:spcBef>
                <a:buSzPct val="114466"/>
                <a:buBlip>
                  <a:blip r:embed="rId13"/>
                </a:buBlip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</a:rPr>
                <a:t> </a:t>
              </a:r>
              <a:r>
                <a:rPr b="0" lang="en-GB" sz="2400" spc="-1" strike="noStrike">
                  <a:solidFill>
                    <a:srgbClr val="000000"/>
                  </a:solidFill>
                  <a:latin typeface="Arial"/>
                </a:rPr>
                <a:t>Matrix Element              </a:t>
              </a:r>
              <a:r>
                <a:rPr b="0" i="1" lang="en-GB" sz="2800" spc="-1" strike="noStrike">
                  <a:solidFill>
                    <a:srgbClr val="000000"/>
                  </a:solidFill>
                  <a:latin typeface="Palatino"/>
                </a:rPr>
                <a:t> </a:t>
              </a:r>
              <a:r>
                <a:rPr b="0" lang="en-GB" sz="2400" spc="-1" strike="noStrike">
                  <a:solidFill>
                    <a:srgbClr val="000000"/>
                  </a:solidFill>
                  <a:latin typeface="Arial"/>
                </a:rPr>
                <a:t>=  product of all factors</a:t>
              </a:r>
              <a:endParaRPr b="0" lang="es-ES" sz="2400" spc="-1" strike="noStrike">
                <a:latin typeface="Arial"/>
              </a:endParaRPr>
            </a:p>
          </p:txBody>
        </p:sp>
        <p:pic>
          <p:nvPicPr>
            <p:cNvPr id="1046" name="Picture 146" descr="TP_tmp"/>
            <p:cNvPicPr/>
            <p:nvPr/>
          </p:nvPicPr>
          <p:blipFill>
            <a:blip r:embed="rId14"/>
            <a:stretch/>
          </p:blipFill>
          <p:spPr>
            <a:xfrm>
              <a:off x="2910600" y="5913360"/>
              <a:ext cx="764640" cy="304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47" name="CustomShape 60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049" name="CustomShape 2"/>
          <p:cNvSpPr/>
          <p:nvPr/>
        </p:nvSpPr>
        <p:spPr>
          <a:xfrm>
            <a:off x="6997680" y="6597720"/>
            <a:ext cx="21319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C13BA6E0-29A3-482C-9C94-BD7B6381480C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050" name="CustomShape 3"/>
          <p:cNvSpPr/>
          <p:nvPr/>
        </p:nvSpPr>
        <p:spPr>
          <a:xfrm>
            <a:off x="421560" y="625320"/>
            <a:ext cx="5616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 u="sng">
                <a:solidFill>
                  <a:srgbClr val="000000"/>
                </a:solidFill>
                <a:uFillTx/>
                <a:latin typeface="Arial"/>
              </a:rPr>
              <a:t>e.g.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51" name="CustomShape 4"/>
          <p:cNvSpPr/>
          <p:nvPr/>
        </p:nvSpPr>
        <p:spPr>
          <a:xfrm>
            <a:off x="3064680" y="878040"/>
            <a:ext cx="609840" cy="47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spcBef>
                <a:spcPts val="1562"/>
              </a:spcBef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endParaRPr b="0" lang="es-ES" sz="2500" spc="-1" strike="noStrike">
              <a:latin typeface="Arial"/>
            </a:endParaRPr>
          </a:p>
        </p:txBody>
      </p:sp>
      <p:sp>
        <p:nvSpPr>
          <p:cNvPr id="1052" name="CustomShape 5"/>
          <p:cNvSpPr/>
          <p:nvPr/>
        </p:nvSpPr>
        <p:spPr>
          <a:xfrm>
            <a:off x="3044160" y="2309760"/>
            <a:ext cx="609840" cy="47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562"/>
              </a:spcBef>
            </a:pPr>
            <a:r>
              <a:rPr b="0" i="1" lang="en-US" sz="2500" spc="-1" strike="noStrike">
                <a:solidFill>
                  <a:srgbClr val="000000"/>
                </a:solidFill>
                <a:latin typeface="Symbol"/>
                <a:ea typeface="Symbol"/>
              </a:rPr>
              <a:t></a:t>
            </a:r>
            <a:r>
              <a:rPr b="0" lang="en-US" sz="2500" spc="-1" strike="noStrike" baseline="4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endParaRPr b="0" lang="es-ES" sz="2500" spc="-1" strike="noStrike">
              <a:latin typeface="Arial"/>
            </a:endParaRPr>
          </a:p>
        </p:txBody>
      </p:sp>
      <p:grpSp>
        <p:nvGrpSpPr>
          <p:cNvPr id="1053" name="Group 6"/>
          <p:cNvGrpSpPr/>
          <p:nvPr/>
        </p:nvGrpSpPr>
        <p:grpSpPr>
          <a:xfrm>
            <a:off x="1391400" y="1125360"/>
            <a:ext cx="862200" cy="278280"/>
            <a:chOff x="1391400" y="1125360"/>
            <a:chExt cx="862200" cy="278280"/>
          </a:xfrm>
        </p:grpSpPr>
        <p:sp>
          <p:nvSpPr>
            <p:cNvPr id="1054" name="Line 7"/>
            <p:cNvSpPr/>
            <p:nvPr/>
          </p:nvSpPr>
          <p:spPr>
            <a:xfrm flipH="1" flipV="1">
              <a:off x="1822320" y="1264320"/>
              <a:ext cx="431280" cy="13932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5" name="Line 8"/>
            <p:cNvSpPr/>
            <p:nvPr/>
          </p:nvSpPr>
          <p:spPr>
            <a:xfrm>
              <a:off x="1391400" y="1125360"/>
              <a:ext cx="574920" cy="18576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6" name="Group 9"/>
          <p:cNvGrpSpPr/>
          <p:nvPr/>
        </p:nvGrpSpPr>
        <p:grpSpPr>
          <a:xfrm>
            <a:off x="2256840" y="1176840"/>
            <a:ext cx="852480" cy="233640"/>
            <a:chOff x="2256840" y="1176840"/>
            <a:chExt cx="852480" cy="233640"/>
          </a:xfrm>
        </p:grpSpPr>
        <p:sp>
          <p:nvSpPr>
            <p:cNvPr id="1057" name="Line 10"/>
            <p:cNvSpPr/>
            <p:nvPr/>
          </p:nvSpPr>
          <p:spPr>
            <a:xfrm flipH="1">
              <a:off x="2682720" y="1176840"/>
              <a:ext cx="426600" cy="11700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Line 11"/>
            <p:cNvSpPr/>
            <p:nvPr/>
          </p:nvSpPr>
          <p:spPr>
            <a:xfrm flipV="1">
              <a:off x="2256840" y="1254960"/>
              <a:ext cx="568800" cy="15552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9" name="Group 12"/>
          <p:cNvGrpSpPr/>
          <p:nvPr/>
        </p:nvGrpSpPr>
        <p:grpSpPr>
          <a:xfrm>
            <a:off x="1384200" y="2273400"/>
            <a:ext cx="852840" cy="234360"/>
            <a:chOff x="1384200" y="2273400"/>
            <a:chExt cx="852840" cy="234360"/>
          </a:xfrm>
        </p:grpSpPr>
        <p:sp>
          <p:nvSpPr>
            <p:cNvPr id="1060" name="Line 13"/>
            <p:cNvSpPr/>
            <p:nvPr/>
          </p:nvSpPr>
          <p:spPr>
            <a:xfrm flipH="1">
              <a:off x="1810080" y="2273400"/>
              <a:ext cx="426960" cy="11736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1" name="Line 14"/>
            <p:cNvSpPr/>
            <p:nvPr/>
          </p:nvSpPr>
          <p:spPr>
            <a:xfrm flipV="1">
              <a:off x="1384200" y="2351520"/>
              <a:ext cx="569160" cy="15624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2" name="CustomShape 15"/>
          <p:cNvSpPr/>
          <p:nvPr/>
        </p:nvSpPr>
        <p:spPr>
          <a:xfrm rot="16200000">
            <a:off x="1850400" y="1770120"/>
            <a:ext cx="847800" cy="144720"/>
          </a:xfrm>
          <a:custGeom>
            <a:avLst/>
            <a:gdLst/>
            <a:ahLst/>
            <a:rect l="l" t="t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63" name="Group 16"/>
          <p:cNvGrpSpPr/>
          <p:nvPr/>
        </p:nvGrpSpPr>
        <p:grpSpPr>
          <a:xfrm>
            <a:off x="2217600" y="2261880"/>
            <a:ext cx="862200" cy="278280"/>
            <a:chOff x="2217600" y="2261880"/>
            <a:chExt cx="862200" cy="278280"/>
          </a:xfrm>
        </p:grpSpPr>
        <p:sp>
          <p:nvSpPr>
            <p:cNvPr id="1064" name="Line 17"/>
            <p:cNvSpPr/>
            <p:nvPr/>
          </p:nvSpPr>
          <p:spPr>
            <a:xfrm flipH="1" flipV="1">
              <a:off x="2648520" y="2400840"/>
              <a:ext cx="431280" cy="13932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Line 18"/>
            <p:cNvSpPr/>
            <p:nvPr/>
          </p:nvSpPr>
          <p:spPr>
            <a:xfrm>
              <a:off x="2217600" y="2261880"/>
              <a:ext cx="574920" cy="18576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arrow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6" name="CustomShape 19"/>
          <p:cNvSpPr/>
          <p:nvPr/>
        </p:nvSpPr>
        <p:spPr>
          <a:xfrm>
            <a:off x="1060920" y="806400"/>
            <a:ext cx="609120" cy="47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spcBef>
                <a:spcPts val="1562"/>
              </a:spcBef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2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endParaRPr b="0" lang="es-ES" sz="2500" spc="-1" strike="noStrike">
              <a:latin typeface="Arial"/>
            </a:endParaRPr>
          </a:p>
        </p:txBody>
      </p:sp>
      <p:sp>
        <p:nvSpPr>
          <p:cNvPr id="1067" name="CustomShape 20"/>
          <p:cNvSpPr/>
          <p:nvPr/>
        </p:nvSpPr>
        <p:spPr>
          <a:xfrm>
            <a:off x="1051560" y="2247840"/>
            <a:ext cx="609840" cy="47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562"/>
              </a:spcBef>
            </a:pPr>
            <a:r>
              <a:rPr b="0" i="1" lang="en-US" sz="2500" spc="-1" strike="noStrike">
                <a:solidFill>
                  <a:srgbClr val="000000"/>
                </a:solidFill>
                <a:latin typeface="Symbol"/>
                <a:ea typeface="Symbol"/>
              </a:rPr>
              <a:t></a:t>
            </a:r>
            <a:r>
              <a:rPr b="0" lang="en-US" sz="2500" spc="-1" strike="noStrike" baseline="40000">
                <a:solidFill>
                  <a:srgbClr val="000000"/>
                </a:solidFill>
                <a:latin typeface="Arial"/>
                <a:ea typeface="Arial"/>
              </a:rPr>
              <a:t>–</a:t>
            </a:r>
            <a:endParaRPr b="0" lang="es-ES" sz="2500" spc="-1" strike="noStrike">
              <a:latin typeface="Arial"/>
            </a:endParaRPr>
          </a:p>
        </p:txBody>
      </p:sp>
      <p:pic>
        <p:nvPicPr>
          <p:cNvPr id="1068" name="Picture 49" descr="TP_tmp"/>
          <p:cNvPicPr/>
          <p:nvPr/>
        </p:nvPicPr>
        <p:blipFill>
          <a:blip r:embed="rId1"/>
          <a:stretch/>
        </p:blipFill>
        <p:spPr>
          <a:xfrm>
            <a:off x="1599840" y="819000"/>
            <a:ext cx="269640" cy="204840"/>
          </a:xfrm>
          <a:prstGeom prst="rect">
            <a:avLst/>
          </a:prstGeom>
          <a:ln>
            <a:noFill/>
          </a:ln>
        </p:spPr>
      </p:pic>
      <p:pic>
        <p:nvPicPr>
          <p:cNvPr id="1069" name="Picture 50" descr="TP_tmp"/>
          <p:cNvPicPr/>
          <p:nvPr/>
        </p:nvPicPr>
        <p:blipFill>
          <a:blip r:embed="rId2"/>
          <a:stretch/>
        </p:blipFill>
        <p:spPr>
          <a:xfrm>
            <a:off x="2700000" y="819000"/>
            <a:ext cx="269640" cy="204840"/>
          </a:xfrm>
          <a:prstGeom prst="rect">
            <a:avLst/>
          </a:prstGeom>
          <a:ln>
            <a:noFill/>
          </a:ln>
        </p:spPr>
      </p:pic>
      <p:pic>
        <p:nvPicPr>
          <p:cNvPr id="1070" name="Picture 51" descr="TP_tmp"/>
          <p:cNvPicPr/>
          <p:nvPr/>
        </p:nvPicPr>
        <p:blipFill>
          <a:blip r:embed="rId3"/>
          <a:stretch/>
        </p:blipFill>
        <p:spPr>
          <a:xfrm>
            <a:off x="1549800" y="2031840"/>
            <a:ext cx="269640" cy="204840"/>
          </a:xfrm>
          <a:prstGeom prst="rect">
            <a:avLst/>
          </a:prstGeom>
          <a:ln>
            <a:noFill/>
          </a:ln>
        </p:spPr>
      </p:pic>
      <p:pic>
        <p:nvPicPr>
          <p:cNvPr id="1071" name="Picture 52" descr="TP_tmp"/>
          <p:cNvPicPr/>
          <p:nvPr/>
        </p:nvPicPr>
        <p:blipFill>
          <a:blip r:embed="rId4"/>
          <a:stretch/>
        </p:blipFill>
        <p:spPr>
          <a:xfrm>
            <a:off x="2676960" y="2068560"/>
            <a:ext cx="268200" cy="204840"/>
          </a:xfrm>
          <a:prstGeom prst="rect">
            <a:avLst/>
          </a:prstGeom>
          <a:ln>
            <a:noFill/>
          </a:ln>
        </p:spPr>
      </p:pic>
      <p:pic>
        <p:nvPicPr>
          <p:cNvPr id="1072" name="Picture 53" descr="TP_tmp"/>
          <p:cNvPicPr/>
          <p:nvPr/>
        </p:nvPicPr>
        <p:blipFill>
          <a:blip r:embed="rId5"/>
          <a:stretch/>
        </p:blipFill>
        <p:spPr>
          <a:xfrm>
            <a:off x="2219760" y="1041480"/>
            <a:ext cx="161280" cy="233280"/>
          </a:xfrm>
          <a:prstGeom prst="rect">
            <a:avLst/>
          </a:prstGeom>
          <a:ln>
            <a:noFill/>
          </a:ln>
        </p:spPr>
      </p:pic>
      <p:pic>
        <p:nvPicPr>
          <p:cNvPr id="1073" name="Picture 54" descr="TP_tmp"/>
          <p:cNvPicPr/>
          <p:nvPr/>
        </p:nvPicPr>
        <p:blipFill>
          <a:blip r:embed="rId6"/>
          <a:stretch/>
        </p:blipFill>
        <p:spPr>
          <a:xfrm>
            <a:off x="2147760" y="2432160"/>
            <a:ext cx="161280" cy="174600"/>
          </a:xfrm>
          <a:prstGeom prst="rect">
            <a:avLst/>
          </a:prstGeom>
          <a:ln>
            <a:noFill/>
          </a:ln>
        </p:spPr>
      </p:pic>
      <p:sp>
        <p:nvSpPr>
          <p:cNvPr id="1074" name="CustomShape 21"/>
          <p:cNvSpPr/>
          <p:nvPr/>
        </p:nvSpPr>
        <p:spPr>
          <a:xfrm>
            <a:off x="2247480" y="1347840"/>
            <a:ext cx="99360" cy="108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22"/>
          <p:cNvSpPr/>
          <p:nvPr/>
        </p:nvSpPr>
        <p:spPr>
          <a:xfrm>
            <a:off x="2181600" y="2209680"/>
            <a:ext cx="99720" cy="108000"/>
          </a:xfrm>
          <a:prstGeom prst="ellipse">
            <a:avLst/>
          </a:prstGeom>
          <a:solidFill>
            <a:srgbClr val="cc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76" name="Group 23"/>
          <p:cNvGrpSpPr/>
          <p:nvPr/>
        </p:nvGrpSpPr>
        <p:grpSpPr>
          <a:xfrm>
            <a:off x="3939840" y="662040"/>
            <a:ext cx="2226960" cy="1331280"/>
            <a:chOff x="3939840" y="662040"/>
            <a:chExt cx="2226960" cy="1331280"/>
          </a:xfrm>
        </p:grpSpPr>
        <p:grpSp>
          <p:nvGrpSpPr>
            <p:cNvPr id="1077" name="Group 24"/>
            <p:cNvGrpSpPr/>
            <p:nvPr/>
          </p:nvGrpSpPr>
          <p:grpSpPr>
            <a:xfrm>
              <a:off x="4917240" y="1184760"/>
              <a:ext cx="198000" cy="808560"/>
              <a:chOff x="4917240" y="1184760"/>
              <a:chExt cx="198000" cy="808560"/>
            </a:xfrm>
          </p:grpSpPr>
          <p:sp>
            <p:nvSpPr>
              <p:cNvPr id="1078" name="CustomShape 25"/>
              <p:cNvSpPr/>
              <p:nvPr/>
            </p:nvSpPr>
            <p:spPr>
              <a:xfrm rot="16200000">
                <a:off x="4655160" y="1475280"/>
                <a:ext cx="705240" cy="123840"/>
              </a:xfrm>
              <a:custGeom>
                <a:avLst/>
                <a:gdLst/>
                <a:ahLst/>
                <a:rect l="l" t="t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9" name="CustomShape 26"/>
              <p:cNvSpPr/>
              <p:nvPr/>
            </p:nvSpPr>
            <p:spPr>
              <a:xfrm>
                <a:off x="4917240" y="1334160"/>
                <a:ext cx="198000" cy="65916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80" name="Group 27"/>
            <p:cNvGrpSpPr/>
            <p:nvPr/>
          </p:nvGrpSpPr>
          <p:grpSpPr>
            <a:xfrm>
              <a:off x="3939840" y="662040"/>
              <a:ext cx="2226960" cy="539640"/>
              <a:chOff x="3939840" y="662040"/>
              <a:chExt cx="2226960" cy="539640"/>
            </a:xfrm>
          </p:grpSpPr>
          <p:sp>
            <p:nvSpPr>
              <p:cNvPr id="1081" name="CustomShape 28"/>
              <p:cNvSpPr/>
              <p:nvPr/>
            </p:nvSpPr>
            <p:spPr>
              <a:xfrm>
                <a:off x="5646960" y="720000"/>
                <a:ext cx="519840" cy="47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spcBef>
                    <a:spcPts val="1562"/>
                  </a:spcBef>
                </a:pPr>
                <a:r>
                  <a:rPr b="0" lang="en-US" sz="25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r>
                  <a:rPr b="0" lang="en-US" sz="25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grpSp>
            <p:nvGrpSpPr>
              <p:cNvPr id="1082" name="Group 29"/>
              <p:cNvGrpSpPr/>
              <p:nvPr/>
            </p:nvGrpSpPr>
            <p:grpSpPr>
              <a:xfrm>
                <a:off x="4226400" y="930600"/>
                <a:ext cx="730080" cy="223920"/>
                <a:chOff x="4226400" y="930600"/>
                <a:chExt cx="730080" cy="223920"/>
              </a:xfrm>
            </p:grpSpPr>
            <p:sp>
              <p:nvSpPr>
                <p:cNvPr id="1083" name="Line 30"/>
                <p:cNvSpPr/>
                <p:nvPr/>
              </p:nvSpPr>
              <p:spPr>
                <a:xfrm flipH="1" flipV="1">
                  <a:off x="4591440" y="1042560"/>
                  <a:ext cx="365040" cy="11196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4" name="Line 31"/>
                <p:cNvSpPr/>
                <p:nvPr/>
              </p:nvSpPr>
              <p:spPr>
                <a:xfrm>
                  <a:off x="4226400" y="930600"/>
                  <a:ext cx="487080" cy="14940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arrow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085" name="Group 32"/>
              <p:cNvGrpSpPr/>
              <p:nvPr/>
            </p:nvGrpSpPr>
            <p:grpSpPr>
              <a:xfrm>
                <a:off x="4962960" y="964440"/>
                <a:ext cx="727200" cy="206280"/>
                <a:chOff x="4962960" y="964440"/>
                <a:chExt cx="727200" cy="206280"/>
              </a:xfrm>
            </p:grpSpPr>
            <p:sp>
              <p:nvSpPr>
                <p:cNvPr id="1086" name="Line 33"/>
                <p:cNvSpPr/>
                <p:nvPr/>
              </p:nvSpPr>
              <p:spPr>
                <a:xfrm flipH="1">
                  <a:off x="5326200" y="964440"/>
                  <a:ext cx="363960" cy="10296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87" name="Line 34"/>
                <p:cNvSpPr/>
                <p:nvPr/>
              </p:nvSpPr>
              <p:spPr>
                <a:xfrm flipV="1">
                  <a:off x="4962960" y="1033560"/>
                  <a:ext cx="485280" cy="13716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arrow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88" name="CustomShape 35"/>
              <p:cNvSpPr/>
              <p:nvPr/>
            </p:nvSpPr>
            <p:spPr>
              <a:xfrm>
                <a:off x="3939840" y="662040"/>
                <a:ext cx="520200" cy="47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spcBef>
                    <a:spcPts val="1562"/>
                  </a:spcBef>
                </a:pPr>
                <a:r>
                  <a:rPr b="0" lang="en-US" sz="2500" spc="-1" strike="noStrike">
                    <a:solidFill>
                      <a:srgbClr val="000000"/>
                    </a:solidFill>
                    <a:latin typeface="Arial"/>
                  </a:rPr>
                  <a:t>e</a:t>
                </a:r>
                <a:r>
                  <a:rPr b="0" lang="en-US" sz="25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pic>
            <p:nvPicPr>
              <p:cNvPr id="1089" name="Picture 66" descr="TP_tmp"/>
              <p:cNvPicPr/>
              <p:nvPr/>
            </p:nvPicPr>
            <p:blipFill>
              <a:blip r:embed="rId7"/>
              <a:stretch/>
            </p:blipFill>
            <p:spPr>
              <a:xfrm>
                <a:off x="4401360" y="672480"/>
                <a:ext cx="230040" cy="170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90" name="Picture 67" descr="TP_tmp"/>
              <p:cNvPicPr/>
              <p:nvPr/>
            </p:nvPicPr>
            <p:blipFill>
              <a:blip r:embed="rId8"/>
              <a:stretch/>
            </p:blipFill>
            <p:spPr>
              <a:xfrm>
                <a:off x="5342040" y="672480"/>
                <a:ext cx="230760" cy="170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91" name="Picture 68" descr="TP_tmp"/>
              <p:cNvPicPr/>
              <p:nvPr/>
            </p:nvPicPr>
            <p:blipFill>
              <a:blip r:embed="rId9"/>
              <a:stretch/>
            </p:blipFill>
            <p:spPr>
              <a:xfrm>
                <a:off x="4931280" y="857160"/>
                <a:ext cx="137520" cy="1944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92" name="CustomShape 36"/>
              <p:cNvSpPr/>
              <p:nvPr/>
            </p:nvSpPr>
            <p:spPr>
              <a:xfrm>
                <a:off x="4955040" y="1112400"/>
                <a:ext cx="84960" cy="89280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93" name="Group 37"/>
          <p:cNvGrpSpPr/>
          <p:nvPr/>
        </p:nvGrpSpPr>
        <p:grpSpPr>
          <a:xfrm>
            <a:off x="3906000" y="1616400"/>
            <a:ext cx="2323800" cy="1315440"/>
            <a:chOff x="3906000" y="1616400"/>
            <a:chExt cx="2323800" cy="1315440"/>
          </a:xfrm>
        </p:grpSpPr>
        <p:grpSp>
          <p:nvGrpSpPr>
            <p:cNvPr id="1094" name="Group 38"/>
            <p:cNvGrpSpPr/>
            <p:nvPr/>
          </p:nvGrpSpPr>
          <p:grpSpPr>
            <a:xfrm>
              <a:off x="4865040" y="1616400"/>
              <a:ext cx="206640" cy="786960"/>
              <a:chOff x="4865040" y="1616400"/>
              <a:chExt cx="206640" cy="786960"/>
            </a:xfrm>
          </p:grpSpPr>
          <p:sp>
            <p:nvSpPr>
              <p:cNvPr id="1095" name="CustomShape 39"/>
              <p:cNvSpPr/>
              <p:nvPr/>
            </p:nvSpPr>
            <p:spPr>
              <a:xfrm rot="5400000">
                <a:off x="4633920" y="1995480"/>
                <a:ext cx="686520" cy="129240"/>
              </a:xfrm>
              <a:custGeom>
                <a:avLst/>
                <a:gdLst/>
                <a:ahLst/>
                <a:rect l="l" t="t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440">
                <a:solidFill>
                  <a:srgbClr val="ff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6" name="CustomShape 40"/>
              <p:cNvSpPr/>
              <p:nvPr/>
            </p:nvSpPr>
            <p:spPr>
              <a:xfrm rot="10800000">
                <a:off x="4865040" y="1616400"/>
                <a:ext cx="206640" cy="6415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97" name="Group 41"/>
            <p:cNvGrpSpPr/>
            <p:nvPr/>
          </p:nvGrpSpPr>
          <p:grpSpPr>
            <a:xfrm>
              <a:off x="3906000" y="2229120"/>
              <a:ext cx="2323800" cy="702720"/>
              <a:chOff x="3906000" y="2229120"/>
              <a:chExt cx="2323800" cy="702720"/>
            </a:xfrm>
          </p:grpSpPr>
          <p:sp>
            <p:nvSpPr>
              <p:cNvPr id="1098" name="CustomShape 42"/>
              <p:cNvSpPr/>
              <p:nvPr/>
            </p:nvSpPr>
            <p:spPr>
              <a:xfrm>
                <a:off x="5686560" y="2454120"/>
                <a:ext cx="543240" cy="47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lnSpc>
                    <a:spcPct val="100000"/>
                  </a:lnSpc>
                  <a:spcBef>
                    <a:spcPts val="1562"/>
                  </a:spcBef>
                </a:pPr>
                <a:r>
                  <a:rPr b="0" i="1" lang="en-US" sz="25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</a:t>
                </a:r>
                <a:r>
                  <a:rPr b="0" lang="en-US" sz="2500" spc="-1" strike="noStrike" baseline="4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grpSp>
            <p:nvGrpSpPr>
              <p:cNvPr id="1099" name="Group 43"/>
              <p:cNvGrpSpPr/>
              <p:nvPr/>
            </p:nvGrpSpPr>
            <p:grpSpPr>
              <a:xfrm>
                <a:off x="4207680" y="2405880"/>
                <a:ext cx="752400" cy="227520"/>
                <a:chOff x="4207680" y="2405880"/>
                <a:chExt cx="752400" cy="227520"/>
              </a:xfrm>
            </p:grpSpPr>
            <p:sp>
              <p:nvSpPr>
                <p:cNvPr id="1100" name="Line 44"/>
                <p:cNvSpPr/>
                <p:nvPr/>
              </p:nvSpPr>
              <p:spPr>
                <a:xfrm flipH="1">
                  <a:off x="4583520" y="2405880"/>
                  <a:ext cx="376560" cy="11376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01" name="Line 45"/>
                <p:cNvSpPr/>
                <p:nvPr/>
              </p:nvSpPr>
              <p:spPr>
                <a:xfrm flipV="1">
                  <a:off x="4207680" y="2481480"/>
                  <a:ext cx="502200" cy="15192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arrow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grpSp>
            <p:nvGrpSpPr>
              <p:cNvPr id="1102" name="Group 46"/>
              <p:cNvGrpSpPr/>
              <p:nvPr/>
            </p:nvGrpSpPr>
            <p:grpSpPr>
              <a:xfrm>
                <a:off x="4960800" y="2428920"/>
                <a:ext cx="743400" cy="198360"/>
                <a:chOff x="4960800" y="2428920"/>
                <a:chExt cx="743400" cy="198360"/>
              </a:xfrm>
            </p:grpSpPr>
            <p:sp>
              <p:nvSpPr>
                <p:cNvPr id="1103" name="Line 47"/>
                <p:cNvSpPr/>
                <p:nvPr/>
              </p:nvSpPr>
              <p:spPr>
                <a:xfrm flipH="1" flipV="1">
                  <a:off x="5332320" y="2528280"/>
                  <a:ext cx="371880" cy="99000"/>
                </a:xfrm>
                <a:prstGeom prst="line">
                  <a:avLst/>
                </a:prstGeom>
                <a:ln w="28440">
                  <a:solidFill>
                    <a:srgbClr val="333399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04" name="Line 48"/>
                <p:cNvSpPr/>
                <p:nvPr/>
              </p:nvSpPr>
              <p:spPr>
                <a:xfrm>
                  <a:off x="4960800" y="2428920"/>
                  <a:ext cx="496080" cy="132480"/>
                </a:xfrm>
                <a:prstGeom prst="line">
                  <a:avLst/>
                </a:prstGeom>
                <a:ln w="28440">
                  <a:solidFill>
                    <a:srgbClr val="000080"/>
                  </a:solidFill>
                  <a:miter/>
                  <a:tailEnd len="med" type="arrow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105" name="CustomShape 49"/>
              <p:cNvSpPr/>
              <p:nvPr/>
            </p:nvSpPr>
            <p:spPr>
              <a:xfrm>
                <a:off x="3906000" y="2404080"/>
                <a:ext cx="542880" cy="4777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6840" rIns="96840" tIns="48240" bIns="48240">
                <a:spAutoFit/>
              </a:bodyPr>
              <a:p>
                <a:pPr>
                  <a:lnSpc>
                    <a:spcPct val="100000"/>
                  </a:lnSpc>
                  <a:spcBef>
                    <a:spcPts val="1562"/>
                  </a:spcBef>
                </a:pPr>
                <a:r>
                  <a:rPr b="0" i="1" lang="en-US" sz="2500" spc="-1" strike="noStrike">
                    <a:solidFill>
                      <a:srgbClr val="000000"/>
                    </a:solidFill>
                    <a:latin typeface="Symbol"/>
                    <a:ea typeface="Symbol"/>
                  </a:rPr>
                  <a:t></a:t>
                </a:r>
                <a:r>
                  <a:rPr b="0" lang="en-US" sz="2500" spc="-1" strike="noStrike" baseline="40000">
                    <a:solidFill>
                      <a:srgbClr val="000000"/>
                    </a:solidFill>
                    <a:latin typeface="Arial"/>
                    <a:ea typeface="Arial"/>
                  </a:rPr>
                  <a:t>–</a:t>
                </a:r>
                <a:endParaRPr b="0" lang="es-ES" sz="2500" spc="-1" strike="noStrike">
                  <a:latin typeface="Arial"/>
                </a:endParaRPr>
              </a:p>
            </p:txBody>
          </p:sp>
          <p:pic>
            <p:nvPicPr>
              <p:cNvPr id="1106" name="Picture 79" descr="TP_tmp"/>
              <p:cNvPicPr/>
              <p:nvPr/>
            </p:nvPicPr>
            <p:blipFill>
              <a:blip r:embed="rId10"/>
              <a:stretch/>
            </p:blipFill>
            <p:spPr>
              <a:xfrm>
                <a:off x="4350600" y="2229120"/>
                <a:ext cx="240480" cy="1659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07" name="Picture 80" descr="TP_tmp"/>
              <p:cNvPicPr/>
              <p:nvPr/>
            </p:nvPicPr>
            <p:blipFill>
              <a:blip r:embed="rId11"/>
              <a:stretch/>
            </p:blipFill>
            <p:spPr>
              <a:xfrm>
                <a:off x="5355720" y="2258280"/>
                <a:ext cx="240480" cy="1659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08" name="Picture 81" descr="TP_tmp"/>
              <p:cNvPicPr/>
              <p:nvPr/>
            </p:nvPicPr>
            <p:blipFill>
              <a:blip r:embed="rId12"/>
              <a:stretch/>
            </p:blipFill>
            <p:spPr>
              <a:xfrm>
                <a:off x="4884480" y="2553120"/>
                <a:ext cx="144000" cy="1414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09" name="CustomShape 50"/>
              <p:cNvSpPr/>
              <p:nvPr/>
            </p:nvSpPr>
            <p:spPr>
              <a:xfrm>
                <a:off x="4914720" y="2374200"/>
                <a:ext cx="88920" cy="87480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110" name="CustomShape 51"/>
          <p:cNvSpPr/>
          <p:nvPr/>
        </p:nvSpPr>
        <p:spPr>
          <a:xfrm rot="16200000">
            <a:off x="4707360" y="1723680"/>
            <a:ext cx="560160" cy="164160"/>
          </a:xfrm>
          <a:custGeom>
            <a:avLst/>
            <a:gdLst/>
            <a:ahLst/>
            <a:rect l="l" t="t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52"/>
          <p:cNvSpPr/>
          <p:nvPr/>
        </p:nvSpPr>
        <p:spPr>
          <a:xfrm>
            <a:off x="2860200" y="584280"/>
            <a:ext cx="166680" cy="3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2" name="Picture 100" descr="TP_tmp"/>
          <p:cNvPicPr/>
          <p:nvPr/>
        </p:nvPicPr>
        <p:blipFill>
          <a:blip r:embed="rId13"/>
          <a:stretch/>
        </p:blipFill>
        <p:spPr>
          <a:xfrm>
            <a:off x="6543360" y="733320"/>
            <a:ext cx="2048400" cy="351000"/>
          </a:xfrm>
          <a:prstGeom prst="rect">
            <a:avLst/>
          </a:prstGeom>
          <a:ln>
            <a:noFill/>
          </a:ln>
        </p:spPr>
      </p:pic>
      <p:pic>
        <p:nvPicPr>
          <p:cNvPr id="1113" name="Picture 102" descr="TP_tmp"/>
          <p:cNvPicPr/>
          <p:nvPr/>
        </p:nvPicPr>
        <p:blipFill>
          <a:blip r:embed="rId14"/>
          <a:stretch/>
        </p:blipFill>
        <p:spPr>
          <a:xfrm>
            <a:off x="6597720" y="2498760"/>
            <a:ext cx="2048400" cy="350640"/>
          </a:xfrm>
          <a:prstGeom prst="rect">
            <a:avLst/>
          </a:prstGeom>
          <a:ln>
            <a:noFill/>
          </a:ln>
        </p:spPr>
      </p:pic>
      <p:pic>
        <p:nvPicPr>
          <p:cNvPr id="1114" name="Picture 105" descr="TP_tmp"/>
          <p:cNvPicPr/>
          <p:nvPr/>
        </p:nvPicPr>
        <p:blipFill>
          <a:blip r:embed="rId15"/>
          <a:stretch/>
        </p:blipFill>
        <p:spPr>
          <a:xfrm>
            <a:off x="7129440" y="1454040"/>
            <a:ext cx="727920" cy="701640"/>
          </a:xfrm>
          <a:prstGeom prst="rect">
            <a:avLst/>
          </a:prstGeom>
          <a:ln>
            <a:noFill/>
          </a:ln>
        </p:spPr>
      </p:pic>
      <p:pic>
        <p:nvPicPr>
          <p:cNvPr id="1115" name="Picture 106" descr="TP_tmp"/>
          <p:cNvPicPr/>
          <p:nvPr/>
        </p:nvPicPr>
        <p:blipFill>
          <a:blip r:embed="rId16"/>
          <a:stretch/>
        </p:blipFill>
        <p:spPr>
          <a:xfrm>
            <a:off x="1845720" y="2930400"/>
            <a:ext cx="5688000" cy="701640"/>
          </a:xfrm>
          <a:prstGeom prst="rect">
            <a:avLst/>
          </a:prstGeom>
          <a:ln>
            <a:noFill/>
          </a:ln>
        </p:spPr>
      </p:pic>
      <p:sp>
        <p:nvSpPr>
          <p:cNvPr id="1116" name="CustomShape 53"/>
          <p:cNvSpPr/>
          <p:nvPr/>
        </p:nvSpPr>
        <p:spPr>
          <a:xfrm>
            <a:off x="680760" y="3649680"/>
            <a:ext cx="59788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Arial"/>
              <a:buChar char="•"/>
            </a:pPr>
            <a:r>
              <a:rPr b="0" lang="en-GB" sz="1800" spc="-1" strike="noStrike">
                <a:latin typeface="Arial"/>
              </a:rPr>
              <a:t>Which is the same expression as we obtained previously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1117" name="Group 54"/>
          <p:cNvGrpSpPr/>
          <p:nvPr/>
        </p:nvGrpSpPr>
        <p:grpSpPr>
          <a:xfrm>
            <a:off x="421560" y="3935520"/>
            <a:ext cx="3484440" cy="1617480"/>
            <a:chOff x="421560" y="3935520"/>
            <a:chExt cx="3484440" cy="1617480"/>
          </a:xfrm>
        </p:grpSpPr>
        <p:sp>
          <p:nvSpPr>
            <p:cNvPr id="1118" name="CustomShape 55"/>
            <p:cNvSpPr/>
            <p:nvPr/>
          </p:nvSpPr>
          <p:spPr>
            <a:xfrm rot="21546000">
              <a:off x="1928160" y="4771800"/>
              <a:ext cx="899640" cy="177840"/>
            </a:xfrm>
            <a:custGeom>
              <a:avLst/>
              <a:gdLst/>
              <a:ahLst/>
              <a:rect l="l" t="t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9" name="CustomShape 56"/>
            <p:cNvSpPr/>
            <p:nvPr/>
          </p:nvSpPr>
          <p:spPr>
            <a:xfrm>
              <a:off x="1049040" y="5075280"/>
              <a:ext cx="65340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spcBef>
                  <a:spcPts val="1562"/>
                </a:spcBef>
              </a:pPr>
              <a:r>
                <a:rPr b="0" lang="en-US" sz="2500" spc="-1" strike="noStrike">
                  <a:solidFill>
                    <a:srgbClr val="000000"/>
                  </a:solidFill>
                  <a:latin typeface="Arial"/>
                </a:rPr>
                <a:t>e</a:t>
              </a:r>
              <a:r>
                <a:rPr b="0" lang="en-US" sz="2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1120" name="CustomShape 57"/>
            <p:cNvSpPr/>
            <p:nvPr/>
          </p:nvSpPr>
          <p:spPr>
            <a:xfrm>
              <a:off x="3215880" y="5032440"/>
              <a:ext cx="65376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n-US" sz="25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</a:t>
              </a:r>
              <a:r>
                <a:rPr b="0" lang="en-US" sz="25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–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1121" name="CustomShape 58"/>
            <p:cNvSpPr/>
            <p:nvPr/>
          </p:nvSpPr>
          <p:spPr>
            <a:xfrm>
              <a:off x="1051920" y="3990960"/>
              <a:ext cx="65484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spcBef>
                  <a:spcPts val="1562"/>
                </a:spcBef>
              </a:pPr>
              <a:r>
                <a:rPr b="0" lang="en-US" sz="2500" spc="-1" strike="noStrike">
                  <a:solidFill>
                    <a:srgbClr val="000000"/>
                  </a:solidFill>
                  <a:latin typeface="Arial"/>
                </a:rPr>
                <a:t>e</a:t>
              </a:r>
              <a:r>
                <a:rPr b="0" lang="en-US" sz="2500" spc="-1" strike="noStrike" baseline="30000">
                  <a:solidFill>
                    <a:srgbClr val="000000"/>
                  </a:solidFill>
                  <a:latin typeface="Arial"/>
                </a:rPr>
                <a:t>+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1122" name="CustomShape 59"/>
            <p:cNvSpPr/>
            <p:nvPr/>
          </p:nvSpPr>
          <p:spPr>
            <a:xfrm>
              <a:off x="3252960" y="3935520"/>
              <a:ext cx="65304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n-US" sz="25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</a:t>
              </a:r>
              <a:r>
                <a:rPr b="0" lang="en-US" sz="2500" spc="-1" strike="noStrike" baseline="30000">
                  <a:solidFill>
                    <a:srgbClr val="000000"/>
                  </a:solidFill>
                  <a:latin typeface="Symbol"/>
                  <a:ea typeface="Symbol"/>
                </a:rPr>
                <a:t></a:t>
              </a:r>
              <a:endParaRPr b="0" lang="es-ES" sz="2500" spc="-1" strike="noStrike">
                <a:latin typeface="Arial"/>
              </a:endParaRPr>
            </a:p>
          </p:txBody>
        </p:sp>
        <p:sp>
          <p:nvSpPr>
            <p:cNvPr id="1123" name="CustomShape 60"/>
            <p:cNvSpPr/>
            <p:nvPr/>
          </p:nvSpPr>
          <p:spPr>
            <a:xfrm>
              <a:off x="2225520" y="4137120"/>
              <a:ext cx="408960" cy="47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6840" rIns="96840" tIns="48240" bIns="48240">
              <a:spAutoFit/>
            </a:bodyPr>
            <a:p>
              <a:pPr>
                <a:lnSpc>
                  <a:spcPct val="100000"/>
                </a:lnSpc>
                <a:spcBef>
                  <a:spcPts val="1562"/>
                </a:spcBef>
              </a:pPr>
              <a:r>
                <a:rPr b="0" lang="en-US" sz="2500" spc="-1" strike="noStrike">
                  <a:solidFill>
                    <a:srgbClr val="ff0000"/>
                  </a:solidFill>
                  <a:latin typeface="Symbol"/>
                  <a:ea typeface="Symbol"/>
                </a:rPr>
                <a:t></a:t>
              </a:r>
              <a:endParaRPr b="0" lang="es-ES" sz="2500" spc="-1" strike="noStrike">
                <a:latin typeface="Arial"/>
              </a:endParaRPr>
            </a:p>
          </p:txBody>
        </p:sp>
        <p:grpSp>
          <p:nvGrpSpPr>
            <p:cNvPr id="1124" name="Group 61"/>
            <p:cNvGrpSpPr/>
            <p:nvPr/>
          </p:nvGrpSpPr>
          <p:grpSpPr>
            <a:xfrm>
              <a:off x="1428480" y="4863960"/>
              <a:ext cx="488880" cy="536400"/>
              <a:chOff x="1428480" y="4863960"/>
              <a:chExt cx="488880" cy="536400"/>
            </a:xfrm>
          </p:grpSpPr>
          <p:sp>
            <p:nvSpPr>
              <p:cNvPr id="1125" name="Line 62"/>
              <p:cNvSpPr/>
              <p:nvPr/>
            </p:nvSpPr>
            <p:spPr>
              <a:xfrm flipH="1">
                <a:off x="1672920" y="4863960"/>
                <a:ext cx="244440" cy="26820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6" name="Line 63"/>
              <p:cNvSpPr/>
              <p:nvPr/>
            </p:nvSpPr>
            <p:spPr>
              <a:xfrm flipV="1">
                <a:off x="1428480" y="5042520"/>
                <a:ext cx="326160" cy="35784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arrow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27" name="Group 64"/>
            <p:cNvGrpSpPr/>
            <p:nvPr/>
          </p:nvGrpSpPr>
          <p:grpSpPr>
            <a:xfrm>
              <a:off x="1436040" y="4329000"/>
              <a:ext cx="489960" cy="534240"/>
              <a:chOff x="1436040" y="4329000"/>
              <a:chExt cx="489960" cy="534240"/>
            </a:xfrm>
          </p:grpSpPr>
          <p:sp>
            <p:nvSpPr>
              <p:cNvPr id="1128" name="Line 65"/>
              <p:cNvSpPr/>
              <p:nvPr/>
            </p:nvSpPr>
            <p:spPr>
              <a:xfrm>
                <a:off x="1436040" y="4329000"/>
                <a:ext cx="245160" cy="26712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9" name="Line 66"/>
              <p:cNvSpPr/>
              <p:nvPr/>
            </p:nvSpPr>
            <p:spPr>
              <a:xfrm flipH="1" flipV="1">
                <a:off x="1599120" y="4506840"/>
                <a:ext cx="326880" cy="35640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arrow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30" name="Group 67"/>
            <p:cNvGrpSpPr/>
            <p:nvPr/>
          </p:nvGrpSpPr>
          <p:grpSpPr>
            <a:xfrm>
              <a:off x="2827800" y="4339440"/>
              <a:ext cx="489960" cy="534240"/>
              <a:chOff x="2827800" y="4339440"/>
              <a:chExt cx="489960" cy="534240"/>
            </a:xfrm>
          </p:grpSpPr>
          <p:sp>
            <p:nvSpPr>
              <p:cNvPr id="1131" name="Line 68"/>
              <p:cNvSpPr/>
              <p:nvPr/>
            </p:nvSpPr>
            <p:spPr>
              <a:xfrm flipV="1">
                <a:off x="2827800" y="4606560"/>
                <a:ext cx="245160" cy="26712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2" name="Line 69"/>
              <p:cNvSpPr/>
              <p:nvPr/>
            </p:nvSpPr>
            <p:spPr>
              <a:xfrm flipH="1">
                <a:off x="2990880" y="4339440"/>
                <a:ext cx="326880" cy="35640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arrow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33" name="Group 70"/>
            <p:cNvGrpSpPr/>
            <p:nvPr/>
          </p:nvGrpSpPr>
          <p:grpSpPr>
            <a:xfrm>
              <a:off x="2828160" y="4843440"/>
              <a:ext cx="489960" cy="536400"/>
              <a:chOff x="2828160" y="4843440"/>
              <a:chExt cx="489960" cy="536400"/>
            </a:xfrm>
          </p:grpSpPr>
          <p:sp>
            <p:nvSpPr>
              <p:cNvPr id="1134" name="Line 71"/>
              <p:cNvSpPr/>
              <p:nvPr/>
            </p:nvSpPr>
            <p:spPr>
              <a:xfrm flipH="1" flipV="1">
                <a:off x="3072960" y="5111640"/>
                <a:ext cx="245160" cy="268200"/>
              </a:xfrm>
              <a:prstGeom prst="line">
                <a:avLst/>
              </a:prstGeom>
              <a:ln w="28440">
                <a:solidFill>
                  <a:srgbClr val="333399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5" name="Line 72"/>
              <p:cNvSpPr/>
              <p:nvPr/>
            </p:nvSpPr>
            <p:spPr>
              <a:xfrm>
                <a:off x="2828160" y="4843440"/>
                <a:ext cx="326880" cy="357840"/>
              </a:xfrm>
              <a:prstGeom prst="line">
                <a:avLst/>
              </a:prstGeom>
              <a:ln w="28440">
                <a:solidFill>
                  <a:srgbClr val="000080"/>
                </a:solidFill>
                <a:miter/>
                <a:tailEnd len="med" type="arrow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136" name="Picture 130" descr="TP_tmp"/>
            <p:cNvPicPr/>
            <p:nvPr/>
          </p:nvPicPr>
          <p:blipFill>
            <a:blip r:embed="rId17"/>
            <a:stretch/>
          </p:blipFill>
          <p:spPr>
            <a:xfrm>
              <a:off x="1846080" y="5229360"/>
              <a:ext cx="269640" cy="204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7" name="Picture 134" descr="TP_tmp"/>
            <p:cNvPicPr/>
            <p:nvPr/>
          </p:nvPicPr>
          <p:blipFill>
            <a:blip r:embed="rId18"/>
            <a:stretch/>
          </p:blipFill>
          <p:spPr>
            <a:xfrm>
              <a:off x="1746360" y="4113360"/>
              <a:ext cx="269640" cy="204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8" name="Picture 135" descr="TP_tmp"/>
            <p:cNvPicPr/>
            <p:nvPr/>
          </p:nvPicPr>
          <p:blipFill>
            <a:blip r:embed="rId19"/>
            <a:stretch/>
          </p:blipFill>
          <p:spPr>
            <a:xfrm>
              <a:off x="2710440" y="5265720"/>
              <a:ext cx="269640" cy="204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9" name="Picture 136" descr="TP_tmp"/>
            <p:cNvPicPr/>
            <p:nvPr/>
          </p:nvPicPr>
          <p:blipFill>
            <a:blip r:embed="rId20"/>
            <a:stretch/>
          </p:blipFill>
          <p:spPr>
            <a:xfrm>
              <a:off x="2676960" y="4221000"/>
              <a:ext cx="269640" cy="204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0" name="Line 73"/>
            <p:cNvSpPr/>
            <p:nvPr/>
          </p:nvSpPr>
          <p:spPr>
            <a:xfrm>
              <a:off x="1647000" y="4330800"/>
              <a:ext cx="165240" cy="17928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Line 74"/>
            <p:cNvSpPr/>
            <p:nvPr/>
          </p:nvSpPr>
          <p:spPr>
            <a:xfrm flipV="1">
              <a:off x="1713960" y="5087880"/>
              <a:ext cx="198000" cy="21600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Line 75"/>
            <p:cNvSpPr/>
            <p:nvPr/>
          </p:nvSpPr>
          <p:spPr>
            <a:xfrm flipV="1">
              <a:off x="2945160" y="4330440"/>
              <a:ext cx="197640" cy="21564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3" name="Line 76"/>
            <p:cNvSpPr/>
            <p:nvPr/>
          </p:nvSpPr>
          <p:spPr>
            <a:xfrm>
              <a:off x="2911320" y="5124600"/>
              <a:ext cx="165240" cy="17928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4" name="CustomShape 77"/>
            <p:cNvSpPr/>
            <p:nvPr/>
          </p:nvSpPr>
          <p:spPr>
            <a:xfrm>
              <a:off x="2810160" y="4799160"/>
              <a:ext cx="99720" cy="107640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CustomShape 78"/>
            <p:cNvSpPr/>
            <p:nvPr/>
          </p:nvSpPr>
          <p:spPr>
            <a:xfrm>
              <a:off x="1846080" y="4799160"/>
              <a:ext cx="99720" cy="107640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46" name="Picture 144" descr="TP_tmp"/>
            <p:cNvPicPr/>
            <p:nvPr/>
          </p:nvPicPr>
          <p:blipFill>
            <a:blip r:embed="rId21"/>
            <a:stretch/>
          </p:blipFill>
          <p:spPr>
            <a:xfrm>
              <a:off x="1514880" y="4746600"/>
              <a:ext cx="161280" cy="233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7" name="Picture 145" descr="TP_tmp"/>
            <p:cNvPicPr/>
            <p:nvPr/>
          </p:nvPicPr>
          <p:blipFill>
            <a:blip r:embed="rId22"/>
            <a:stretch/>
          </p:blipFill>
          <p:spPr>
            <a:xfrm>
              <a:off x="3076560" y="4764240"/>
              <a:ext cx="161280" cy="17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8" name="CustomShape 79"/>
            <p:cNvSpPr/>
            <p:nvPr/>
          </p:nvSpPr>
          <p:spPr>
            <a:xfrm>
              <a:off x="421560" y="3968640"/>
              <a:ext cx="56160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/>
              <a:r>
                <a:rPr b="0" lang="en-GB" sz="1800" spc="-1" strike="noStrike" u="sng">
                  <a:solidFill>
                    <a:srgbClr val="000000"/>
                  </a:solidFill>
                  <a:uFillTx/>
                  <a:latin typeface="Arial"/>
                </a:rPr>
                <a:t>e.g.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1149" name="CustomShape 80"/>
          <p:cNvSpPr/>
          <p:nvPr/>
        </p:nvSpPr>
        <p:spPr>
          <a:xfrm>
            <a:off x="403560" y="5560920"/>
            <a:ext cx="7264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/>
            <a:r>
              <a:rPr b="0" lang="en-GB" sz="1800" spc="-1" strike="noStrike" u="sng">
                <a:solidFill>
                  <a:srgbClr val="000000"/>
                </a:solidFill>
                <a:uFillTx/>
                <a:latin typeface="Arial"/>
              </a:rPr>
              <a:t>Note: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1150" name="Group 81"/>
          <p:cNvGrpSpPr/>
          <p:nvPr/>
        </p:nvGrpSpPr>
        <p:grpSpPr>
          <a:xfrm>
            <a:off x="1572840" y="5595840"/>
            <a:ext cx="6744240" cy="954000"/>
            <a:chOff x="1572840" y="5595840"/>
            <a:chExt cx="6744240" cy="954000"/>
          </a:xfrm>
        </p:grpSpPr>
        <p:sp>
          <p:nvSpPr>
            <p:cNvPr id="1151" name="CustomShape 82"/>
            <p:cNvSpPr/>
            <p:nvPr/>
          </p:nvSpPr>
          <p:spPr>
            <a:xfrm>
              <a:off x="1572840" y="5595840"/>
              <a:ext cx="6744240" cy="91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buClr>
                  <a:srgbClr val="ff0000"/>
                </a:buClr>
                <a:buFont typeface="Wingdings" charset="2"/>
                <a:buChar char=""/>
              </a:pPr>
              <a:r>
                <a:rPr b="0" lang="en-GB" sz="1800" spc="-1" strike="noStrike">
                  <a:latin typeface="Arial"/>
                </a:rPr>
                <a:t> </a:t>
              </a:r>
              <a:r>
                <a:rPr b="0" lang="en-GB" sz="1800" spc="-1" strike="noStrike">
                  <a:latin typeface="Arial"/>
                </a:rPr>
                <a:t>At each vertex the adjoint spinor is written first</a:t>
              </a:r>
              <a:endParaRPr b="0" lang="es-ES" sz="1800" spc="-1" strike="noStrike">
                <a:latin typeface="Arial"/>
              </a:endParaRPr>
            </a:p>
            <a:p>
              <a:pPr>
                <a:buClr>
                  <a:srgbClr val="ff0000"/>
                </a:buClr>
                <a:buFont typeface="Wingdings" charset="2"/>
                <a:buChar char=""/>
              </a:pPr>
              <a:r>
                <a:rPr b="0" lang="en-GB" sz="1800" spc="-1" strike="noStrike">
                  <a:latin typeface="Arial"/>
                </a:rPr>
                <a:t> </a:t>
              </a:r>
              <a:r>
                <a:rPr b="0" lang="en-GB" sz="1800" spc="-1" strike="noStrike">
                  <a:latin typeface="Arial"/>
                </a:rPr>
                <a:t>Each vertex has a different index </a:t>
              </a:r>
              <a:endParaRPr b="0" lang="es-ES" sz="1800" spc="-1" strike="noStrike">
                <a:latin typeface="Arial"/>
              </a:endParaRPr>
            </a:p>
            <a:p>
              <a:pPr>
                <a:buClr>
                  <a:srgbClr val="ff0000"/>
                </a:buClr>
                <a:buFont typeface="Wingdings" charset="2"/>
                <a:buChar char=""/>
              </a:pPr>
              <a:r>
                <a:rPr b="0" lang="en-GB" sz="1800" spc="-1" strike="noStrike">
                  <a:latin typeface="Arial"/>
                </a:rPr>
                <a:t> </a:t>
              </a:r>
              <a:r>
                <a:rPr b="0" lang="en-GB" sz="1800" spc="-1" strike="noStrike">
                  <a:latin typeface="Arial"/>
                </a:rPr>
                <a:t>The         of the propagator connects the indices at the vertices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1152" name="Picture 150" descr="TP_tmp"/>
            <p:cNvPicPr/>
            <p:nvPr/>
          </p:nvPicPr>
          <p:blipFill>
            <a:blip r:embed="rId23"/>
            <a:stretch/>
          </p:blipFill>
          <p:spPr>
            <a:xfrm>
              <a:off x="2040840" y="6316560"/>
              <a:ext cx="404280" cy="2332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53" name="Picture 153" descr="TP_tmp"/>
          <p:cNvPicPr/>
          <p:nvPr/>
        </p:nvPicPr>
        <p:blipFill>
          <a:blip r:embed="rId24"/>
          <a:stretch/>
        </p:blipFill>
        <p:spPr>
          <a:xfrm>
            <a:off x="3706920" y="4514760"/>
            <a:ext cx="5203080" cy="701640"/>
          </a:xfrm>
          <a:prstGeom prst="rect">
            <a:avLst/>
          </a:prstGeom>
          <a:ln>
            <a:noFill/>
          </a:ln>
        </p:spPr>
      </p:pic>
      <p:sp>
        <p:nvSpPr>
          <p:cNvPr id="1154" name="Line 83"/>
          <p:cNvSpPr/>
          <p:nvPr/>
        </p:nvSpPr>
        <p:spPr>
          <a:xfrm>
            <a:off x="5236560" y="1633680"/>
            <a:ext cx="0" cy="396720"/>
          </a:xfrm>
          <a:prstGeom prst="line">
            <a:avLst/>
          </a:prstGeom>
          <a:ln w="22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155" name="Picture 156" descr="TP_tmp"/>
          <p:cNvPicPr/>
          <p:nvPr/>
        </p:nvPicPr>
        <p:blipFill>
          <a:blip r:embed="rId25"/>
          <a:stretch/>
        </p:blipFill>
        <p:spPr>
          <a:xfrm>
            <a:off x="5335920" y="1706400"/>
            <a:ext cx="161280" cy="203400"/>
          </a:xfrm>
          <a:prstGeom prst="rect">
            <a:avLst/>
          </a:prstGeom>
          <a:ln>
            <a:noFill/>
          </a:ln>
        </p:spPr>
      </p:pic>
      <p:sp>
        <p:nvSpPr>
          <p:cNvPr id="1156" name="CustomShape 84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CustomShape 1"/>
          <p:cNvSpPr/>
          <p:nvPr/>
        </p:nvSpPr>
        <p:spPr>
          <a:xfrm>
            <a:off x="18720" y="6605640"/>
            <a:ext cx="2130480" cy="35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/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GB" sz="1300" spc="-1" strike="noStrike">
                <a:solidFill>
                  <a:srgbClr val="000000"/>
                </a:solidFill>
                <a:latin typeface="Arial"/>
                <a:ea typeface="Arial"/>
              </a:rPr>
              <a:t>Prof. M.A. Thomson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158" name="CustomShape 2"/>
          <p:cNvSpPr/>
          <p:nvPr/>
        </p:nvSpPr>
        <p:spPr>
          <a:xfrm>
            <a:off x="6997680" y="6597720"/>
            <a:ext cx="21319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/>
            <a:fld id="{309A2775-870F-4FDB-9F3E-A7C5CB0E14A4}" type="slidenum">
              <a:rPr b="0" lang="en-GB" sz="1300" spc="-1" strike="noStrike">
                <a:solidFill>
                  <a:srgbClr val="000000"/>
                </a:solidFill>
                <a:latin typeface="Arial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159" name="TextShape 3"/>
          <p:cNvSpPr txBox="1"/>
          <p:nvPr/>
        </p:nvSpPr>
        <p:spPr>
          <a:xfrm>
            <a:off x="1082520" y="7560"/>
            <a:ext cx="6912720" cy="506520"/>
          </a:xfrm>
          <a:prstGeom prst="rect">
            <a:avLst/>
          </a:prstGeom>
          <a:noFill/>
          <a:ln>
            <a:noFill/>
          </a:ln>
        </p:spPr>
        <p:txBody>
          <a:bodyPr lIns="96840" rIns="96840" tIns="48240" bIns="48240" anchor="ctr">
            <a:noAutofit/>
          </a:bodyPr>
          <a:p>
            <a:pPr algn="ctr"/>
            <a:r>
              <a:rPr b="1" lang="en-GB" sz="3400" spc="-1" strike="noStrike">
                <a:solidFill>
                  <a:srgbClr val="ff3300"/>
                </a:solidFill>
                <a:latin typeface="Arial"/>
              </a:rPr>
              <a:t>Summary</a:t>
            </a:r>
            <a:endParaRPr b="1" lang="es-ES" sz="3400" spc="-1" strike="noStrike">
              <a:solidFill>
                <a:srgbClr val="ff3300"/>
              </a:solidFill>
              <a:latin typeface="Arial"/>
            </a:endParaRPr>
          </a:p>
        </p:txBody>
      </p:sp>
      <p:sp>
        <p:nvSpPr>
          <p:cNvPr id="1160" name="CustomShape 4"/>
          <p:cNvSpPr/>
          <p:nvPr/>
        </p:nvSpPr>
        <p:spPr>
          <a:xfrm>
            <a:off x="718920" y="836640"/>
            <a:ext cx="764064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Wingdings" charset="2"/>
              <a:buChar char=""/>
            </a:pP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Interaction by particle exchange naturally gives rise to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Lorentz Invariant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    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Matrix Element</a:t>
            </a:r>
            <a:r>
              <a:rPr b="0" lang="en-GB" sz="1800" spc="-1" strike="noStrike">
                <a:latin typeface="Arial"/>
              </a:rPr>
              <a:t> of the form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61" name="CustomShape 5"/>
          <p:cNvSpPr/>
          <p:nvPr/>
        </p:nvSpPr>
        <p:spPr>
          <a:xfrm>
            <a:off x="744840" y="2295360"/>
            <a:ext cx="7070760" cy="6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Wingdings" charset="2"/>
              <a:buChar char=""/>
            </a:pP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latin typeface="Arial"/>
              </a:rPr>
              <a:t>Derived the basic interaction in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QED</a:t>
            </a:r>
            <a:r>
              <a:rPr b="0" lang="en-GB" sz="1800" spc="-1" strike="noStrike">
                <a:latin typeface="Arial"/>
              </a:rPr>
              <a:t> taking into account the spins</a:t>
            </a:r>
            <a:endParaRPr b="0" lang="es-ES" sz="1800" spc="-1" strike="noStrike">
              <a:latin typeface="Arial"/>
            </a:endParaRPr>
          </a:p>
          <a:p>
            <a:pPr/>
            <a:r>
              <a:rPr b="0" lang="en-GB" sz="1800" spc="-1" strike="noStrike">
                <a:latin typeface="Arial"/>
              </a:rPr>
              <a:t>     </a:t>
            </a:r>
            <a:r>
              <a:rPr b="0" lang="en-GB" sz="1800" spc="-1" strike="noStrike">
                <a:latin typeface="Arial"/>
              </a:rPr>
              <a:t>of the fermions and polarization of the virtual photons: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62" name="Picture 7" descr="TP_tmp"/>
          <p:cNvPicPr/>
          <p:nvPr/>
        </p:nvPicPr>
        <p:blipFill>
          <a:blip r:embed="rId1"/>
          <a:stretch/>
        </p:blipFill>
        <p:spPr>
          <a:xfrm>
            <a:off x="3282120" y="1484280"/>
            <a:ext cx="2352960" cy="739800"/>
          </a:xfrm>
          <a:prstGeom prst="rect">
            <a:avLst/>
          </a:prstGeom>
          <a:ln>
            <a:noFill/>
          </a:ln>
        </p:spPr>
      </p:pic>
      <p:sp>
        <p:nvSpPr>
          <p:cNvPr id="1163" name="CustomShape 6"/>
          <p:cNvSpPr/>
          <p:nvPr/>
        </p:nvSpPr>
        <p:spPr>
          <a:xfrm>
            <a:off x="731160" y="4059360"/>
            <a:ext cx="749880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buClr>
                <a:srgbClr val="ff0000"/>
              </a:buClr>
              <a:buFont typeface="Wingdings" charset="2"/>
              <a:buChar char=""/>
            </a:pPr>
            <a:r>
              <a:rPr b="0" lang="en-GB" sz="1800" spc="-1" strike="noStrike">
                <a:latin typeface="Arial"/>
              </a:rPr>
              <a:t> </a:t>
            </a:r>
            <a:r>
              <a:rPr b="0" lang="en-GB" sz="1800" spc="-1" strike="noStrike">
                <a:solidFill>
                  <a:srgbClr val="ff0000"/>
                </a:solidFill>
                <a:latin typeface="Arial"/>
              </a:rPr>
              <a:t>We now have all the elements to perform proper calculations in QED !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64" name="Picture 11" descr="TP_tmp"/>
          <p:cNvPicPr/>
          <p:nvPr/>
        </p:nvPicPr>
        <p:blipFill>
          <a:blip r:embed="rId2"/>
          <a:stretch/>
        </p:blipFill>
        <p:spPr>
          <a:xfrm>
            <a:off x="2178360" y="3159000"/>
            <a:ext cx="5257080" cy="701640"/>
          </a:xfrm>
          <a:prstGeom prst="rect">
            <a:avLst/>
          </a:prstGeom>
          <a:ln>
            <a:noFill/>
          </a:ln>
        </p:spPr>
      </p:pic>
      <p:sp>
        <p:nvSpPr>
          <p:cNvPr id="1165" name="CustomShape 7"/>
          <p:cNvSpPr/>
          <p:nvPr/>
        </p:nvSpPr>
        <p:spPr>
          <a:xfrm>
            <a:off x="72000" y="6624000"/>
            <a:ext cx="18000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Picture 1" descr=""/>
          <p:cNvPicPr/>
          <p:nvPr/>
        </p:nvPicPr>
        <p:blipFill>
          <a:blip r:embed="rId1"/>
          <a:stretch/>
        </p:blipFill>
        <p:spPr>
          <a:xfrm>
            <a:off x="0" y="152280"/>
            <a:ext cx="9159480" cy="6470280"/>
          </a:xfrm>
          <a:prstGeom prst="rect">
            <a:avLst/>
          </a:prstGeom>
          <a:ln>
            <a:noFill/>
          </a:ln>
        </p:spPr>
      </p:pic>
      <p:sp>
        <p:nvSpPr>
          <p:cNvPr id="1167" name="CustomShape 1"/>
          <p:cNvSpPr/>
          <p:nvPr/>
        </p:nvSpPr>
        <p:spPr>
          <a:xfrm>
            <a:off x="288000" y="6084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468480"/>
          </a:xfrm>
          <a:prstGeom prst="rect">
            <a:avLst/>
          </a:prstGeom>
          <a:ln>
            <a:noFill/>
          </a:ln>
        </p:spPr>
      </p:pic>
      <p:sp>
        <p:nvSpPr>
          <p:cNvPr id="1169" name="CustomShape 1"/>
          <p:cNvSpPr/>
          <p:nvPr/>
        </p:nvSpPr>
        <p:spPr>
          <a:xfrm>
            <a:off x="288000" y="6192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0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474960"/>
          </a:xfrm>
          <a:prstGeom prst="rect">
            <a:avLst/>
          </a:prstGeom>
          <a:ln>
            <a:noFill/>
          </a:ln>
        </p:spPr>
      </p:pic>
      <p:sp>
        <p:nvSpPr>
          <p:cNvPr id="1171" name="CustomShape 1"/>
          <p:cNvSpPr/>
          <p:nvPr/>
        </p:nvSpPr>
        <p:spPr>
          <a:xfrm>
            <a:off x="288000" y="6156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Picture 1" descr=""/>
          <p:cNvPicPr/>
          <p:nvPr/>
        </p:nvPicPr>
        <p:blipFill>
          <a:blip r:embed="rId1"/>
          <a:stretch/>
        </p:blipFill>
        <p:spPr>
          <a:xfrm>
            <a:off x="0" y="152280"/>
            <a:ext cx="9143640" cy="6494040"/>
          </a:xfrm>
          <a:prstGeom prst="rect">
            <a:avLst/>
          </a:prstGeom>
          <a:ln>
            <a:noFill/>
          </a:ln>
        </p:spPr>
      </p:pic>
      <p:sp>
        <p:nvSpPr>
          <p:cNvPr id="1173" name="CustomShape 1"/>
          <p:cNvSpPr/>
          <p:nvPr/>
        </p:nvSpPr>
        <p:spPr>
          <a:xfrm>
            <a:off x="288000" y="6120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" descr=""/>
          <p:cNvPicPr/>
          <p:nvPr/>
        </p:nvPicPr>
        <p:blipFill>
          <a:blip r:embed="rId1"/>
          <a:stretch/>
        </p:blipFill>
        <p:spPr>
          <a:xfrm>
            <a:off x="0" y="213840"/>
            <a:ext cx="9174240" cy="649152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3528360"/>
            <a:ext cx="9143640" cy="314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6063840" y="3491640"/>
            <a:ext cx="2084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number of states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142920" y="4250520"/>
            <a:ext cx="8859600" cy="173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The density of states corresponds to the number of momentum states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accessible to a particular decay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The number of states increases with the momentum of the final-state particles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s-E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Wingdings" charset="2"/>
              <a:buChar char="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The decay to lighter particles, which will be produced with larger momentum,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    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</a:rPr>
              <a:t>are favored  over decays to heavier particles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 flipH="1" flipV="1">
            <a:off x="6875640" y="3140280"/>
            <a:ext cx="71640" cy="35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16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" descr=""/>
          <p:cNvPicPr/>
          <p:nvPr/>
        </p:nvPicPr>
        <p:blipFill>
          <a:blip r:embed="rId1"/>
          <a:stretch/>
        </p:blipFill>
        <p:spPr>
          <a:xfrm>
            <a:off x="0" y="304920"/>
            <a:ext cx="9143640" cy="649188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288000" y="6228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" descr=""/>
          <p:cNvPicPr/>
          <p:nvPr/>
        </p:nvPicPr>
        <p:blipFill>
          <a:blip r:embed="rId1"/>
          <a:stretch/>
        </p:blipFill>
        <p:spPr>
          <a:xfrm>
            <a:off x="6480" y="172440"/>
            <a:ext cx="9137160" cy="6532920"/>
          </a:xfrm>
          <a:prstGeom prst="rect">
            <a:avLst/>
          </a:prstGeom>
          <a:ln>
            <a:noFill/>
          </a:ln>
        </p:spPr>
      </p:pic>
      <p:sp>
        <p:nvSpPr>
          <p:cNvPr id="137" name="CustomShape 1"/>
          <p:cNvSpPr/>
          <p:nvPr/>
        </p:nvSpPr>
        <p:spPr>
          <a:xfrm>
            <a:off x="288000" y="6120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484320"/>
          </a:xfrm>
          <a:prstGeom prst="rect">
            <a:avLst/>
          </a:prstGeom>
          <a:ln>
            <a:noFill/>
          </a:ln>
        </p:spPr>
      </p:pic>
      <p:sp>
        <p:nvSpPr>
          <p:cNvPr id="139" name="CustomShape 1"/>
          <p:cNvSpPr/>
          <p:nvPr/>
        </p:nvSpPr>
        <p:spPr>
          <a:xfrm>
            <a:off x="251640" y="4725000"/>
            <a:ext cx="8712720" cy="187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" descr=""/>
          <p:cNvPicPr/>
          <p:nvPr/>
        </p:nvPicPr>
        <p:blipFill>
          <a:blip r:embed="rId1"/>
          <a:stretch/>
        </p:blipFill>
        <p:spPr>
          <a:xfrm>
            <a:off x="0" y="228600"/>
            <a:ext cx="9143640" cy="651528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1403640" y="332640"/>
            <a:ext cx="6480360" cy="719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" name="CustomShape 2"/>
          <p:cNvSpPr/>
          <p:nvPr/>
        </p:nvSpPr>
        <p:spPr>
          <a:xfrm>
            <a:off x="2267640" y="6165360"/>
            <a:ext cx="6480360" cy="431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" name="CustomShape 3"/>
          <p:cNvSpPr/>
          <p:nvPr/>
        </p:nvSpPr>
        <p:spPr>
          <a:xfrm>
            <a:off x="288000" y="6192000"/>
            <a:ext cx="4896000" cy="2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Application>LibreOffice/6.1.5.2$Linux_X86_64 LibreOffice_project/10$Build-2</Application>
  <Words>181</Words>
  <Paragraphs>28</Paragraphs>
  <Company>CSIC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2014-10-21T09:32:10Z</dcterms:created>
  <dc:creator>Teresa Rodrigo</dc:creator>
  <dc:description/>
  <dc:language>es-ES</dc:language>
  <cp:lastModifiedBy/>
  <dcterms:modified xsi:type="dcterms:W3CDTF">2021-11-08T16:30:11Z</dcterms:modified>
  <cp:revision>25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CSIC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31</vt:i4>
  </property>
</Properties>
</file>